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0"/>
  </p:notesMasterIdLst>
  <p:sldIdLst>
    <p:sldId id="256" r:id="rId2"/>
    <p:sldId id="292" r:id="rId3"/>
    <p:sldId id="296" r:id="rId4"/>
    <p:sldId id="310" r:id="rId5"/>
    <p:sldId id="311" r:id="rId6"/>
    <p:sldId id="320" r:id="rId7"/>
    <p:sldId id="332" r:id="rId8"/>
    <p:sldId id="333" r:id="rId9"/>
    <p:sldId id="334" r:id="rId10"/>
    <p:sldId id="264" r:id="rId11"/>
    <p:sldId id="298" r:id="rId12"/>
    <p:sldId id="308" r:id="rId13"/>
    <p:sldId id="263" r:id="rId14"/>
    <p:sldId id="331" r:id="rId15"/>
    <p:sldId id="262" r:id="rId16"/>
    <p:sldId id="330" r:id="rId17"/>
    <p:sldId id="321" r:id="rId18"/>
    <p:sldId id="309" r:id="rId19"/>
    <p:sldId id="272" r:id="rId20"/>
    <p:sldId id="260" r:id="rId21"/>
    <p:sldId id="329" r:id="rId22"/>
    <p:sldId id="269" r:id="rId23"/>
    <p:sldId id="291" r:id="rId24"/>
    <p:sldId id="328" r:id="rId25"/>
    <p:sldId id="316" r:id="rId26"/>
    <p:sldId id="266" r:id="rId27"/>
    <p:sldId id="317" r:id="rId28"/>
    <p:sldId id="312" r:id="rId29"/>
    <p:sldId id="318" r:id="rId30"/>
    <p:sldId id="313" r:id="rId31"/>
    <p:sldId id="315" r:id="rId32"/>
    <p:sldId id="322" r:id="rId33"/>
    <p:sldId id="261" r:id="rId34"/>
    <p:sldId id="327" r:id="rId35"/>
    <p:sldId id="326" r:id="rId36"/>
    <p:sldId id="271" r:id="rId37"/>
    <p:sldId id="319" r:id="rId38"/>
    <p:sldId id="267" r:id="rId39"/>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00FF"/>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57" autoAdjust="0"/>
    <p:restoredTop sz="92434" autoAdjust="0"/>
  </p:normalViewPr>
  <p:slideViewPr>
    <p:cSldViewPr snapToGrid="0">
      <p:cViewPr varScale="1">
        <p:scale>
          <a:sx n="58" d="100"/>
          <a:sy n="58" d="100"/>
        </p:scale>
        <p:origin x="605"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51" d="100"/>
        <a:sy n="51" d="100"/>
      </p:scale>
      <p:origin x="0" y="-8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B155E47D-CC1B-416F-A84B-0A46CB03CFC3}" type="datetimeFigureOut">
              <a:rPr lang="zh-TW" altLang="en-US" smtClean="0"/>
              <a:t>2024/10/4</a:t>
            </a:fld>
            <a:endParaRPr lang="zh-TW" altLang="en-US"/>
          </a:p>
        </p:txBody>
      </p:sp>
      <p:sp>
        <p:nvSpPr>
          <p:cNvPr id="4" name="投影片影像版面配置區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F9A2BFC9-C6EF-4ADE-8AF9-AEF6A8793F6C}" type="slidenum">
              <a:rPr lang="zh-TW" altLang="en-US" smtClean="0"/>
              <a:t>‹#›</a:t>
            </a:fld>
            <a:endParaRPr lang="zh-TW" altLang="en-US"/>
          </a:p>
        </p:txBody>
      </p:sp>
    </p:spTree>
    <p:extLst>
      <p:ext uri="{BB962C8B-B14F-4D97-AF65-F5344CB8AC3E}">
        <p14:creationId xmlns:p14="http://schemas.microsoft.com/office/powerpoint/2010/main" val="24547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quirkle.com/top/images/dreidel.jp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065C165-E90C-4CF0-8235-288E4DDD1F9E}" type="slidenum">
              <a:rPr lang="zh-TW" altLang="en-US" smtClean="0"/>
              <a:t>2</a:t>
            </a:fld>
            <a:endParaRPr lang="zh-TW" altLang="en-US"/>
          </a:p>
        </p:txBody>
      </p:sp>
    </p:spTree>
    <p:extLst>
      <p:ext uri="{BB962C8B-B14F-4D97-AF65-F5344CB8AC3E}">
        <p14:creationId xmlns:p14="http://schemas.microsoft.com/office/powerpoint/2010/main" val="3481890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7EA0F0D3-E22C-40F3-96E4-ACDCD2798C3B}" type="slidenum">
              <a:rPr lang="zh-TW" altLang="en-US" smtClean="0"/>
              <a:pPr/>
              <a:t>34</a:t>
            </a:fld>
            <a:endParaRPr lang="zh-TW" altLang="en-US"/>
          </a:p>
        </p:txBody>
      </p:sp>
    </p:spTree>
    <p:extLst>
      <p:ext uri="{BB962C8B-B14F-4D97-AF65-F5344CB8AC3E}">
        <p14:creationId xmlns:p14="http://schemas.microsoft.com/office/powerpoint/2010/main" val="3827597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7EA0F0D3-E22C-40F3-96E4-ACDCD2798C3B}" type="slidenum">
              <a:rPr lang="zh-TW" altLang="en-US" smtClean="0"/>
              <a:pPr/>
              <a:t>35</a:t>
            </a:fld>
            <a:endParaRPr lang="zh-TW" altLang="en-US"/>
          </a:p>
        </p:txBody>
      </p:sp>
    </p:spTree>
    <p:extLst>
      <p:ext uri="{BB962C8B-B14F-4D97-AF65-F5344CB8AC3E}">
        <p14:creationId xmlns:p14="http://schemas.microsoft.com/office/powerpoint/2010/main" val="1750784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lnSpcReduction="10000"/>
          </a:bodyPr>
          <a:lstStyle/>
          <a:p>
            <a:r>
              <a:rPr lang="en-US" altLang="zh-TW" sz="1200" b="0" i="0" kern="1200" dirty="0">
                <a:solidFill>
                  <a:schemeClr val="tx1"/>
                </a:solidFill>
                <a:latin typeface="+mn-lt"/>
                <a:ea typeface="+mn-ea"/>
                <a:cs typeface="+mn-cs"/>
              </a:rPr>
              <a:t>Made of precision machined parts, the meticulously engineered Quark top will spin longer than any other top. With conventional tops typically spinning for about 60 seconds, the Quark top can spin for more than a quarter hour! The impressive performance is the result of a carefully engineered combination of weight distribution, balancing technology, tip topology, material selection, handle optimization, and exacting proportions.</a:t>
            </a:r>
          </a:p>
          <a:p>
            <a:r>
              <a:rPr lang="en-US" altLang="zh-TW" sz="1200" b="0" i="0" kern="1200" dirty="0">
                <a:solidFill>
                  <a:schemeClr val="tx1"/>
                </a:solidFill>
                <a:latin typeface="+mn-lt"/>
                <a:ea typeface="+mn-ea"/>
                <a:cs typeface="+mn-cs"/>
              </a:rPr>
              <a:t>The Quark top comes in three materials offering varying densities and corresponding performance. The tungsten and gold models spin even longer than the brass version. The diameter corresponds to the material of the flywheel as follows:</a:t>
            </a:r>
          </a:p>
          <a:p>
            <a:r>
              <a:rPr lang="en-US" altLang="zh-TW" sz="1200" b="0" i="0" kern="1200" dirty="0">
                <a:solidFill>
                  <a:schemeClr val="tx1"/>
                </a:solidFill>
                <a:latin typeface="+mn-lt"/>
                <a:ea typeface="+mn-ea"/>
                <a:cs typeface="+mn-cs"/>
              </a:rPr>
              <a:t>Brass</a:t>
            </a:r>
          </a:p>
          <a:p>
            <a:r>
              <a:rPr lang="en-US" altLang="zh-TW" sz="1200" b="0" i="0" kern="1200" dirty="0">
                <a:solidFill>
                  <a:schemeClr val="tx1"/>
                </a:solidFill>
                <a:latin typeface="+mn-lt"/>
                <a:ea typeface="+mn-ea"/>
                <a:cs typeface="+mn-cs"/>
              </a:rPr>
              <a:t>2.0"</a:t>
            </a:r>
          </a:p>
          <a:p>
            <a:r>
              <a:rPr lang="en-US" altLang="zh-TW" sz="1200" b="0" i="0" kern="1200" dirty="0">
                <a:solidFill>
                  <a:schemeClr val="tx1"/>
                </a:solidFill>
                <a:latin typeface="+mn-lt"/>
                <a:ea typeface="+mn-ea"/>
                <a:cs typeface="+mn-cs"/>
              </a:rPr>
              <a:t>Tungsten</a:t>
            </a:r>
          </a:p>
          <a:p>
            <a:r>
              <a:rPr lang="en-US" altLang="zh-TW" sz="1200" b="0" i="0" kern="1200" dirty="0">
                <a:solidFill>
                  <a:schemeClr val="tx1"/>
                </a:solidFill>
                <a:latin typeface="+mn-lt"/>
                <a:ea typeface="+mn-ea"/>
                <a:cs typeface="+mn-cs"/>
              </a:rPr>
              <a:t>1.75"</a:t>
            </a:r>
          </a:p>
          <a:p>
            <a:r>
              <a:rPr lang="en-US" altLang="zh-TW" sz="1200" b="0" i="0" kern="1200" dirty="0">
                <a:solidFill>
                  <a:schemeClr val="tx1"/>
                </a:solidFill>
                <a:latin typeface="+mn-lt"/>
                <a:ea typeface="+mn-ea"/>
                <a:cs typeface="+mn-cs"/>
              </a:rPr>
              <a:t>Gold</a:t>
            </a:r>
          </a:p>
          <a:p>
            <a:r>
              <a:rPr lang="en-US" altLang="zh-TW" sz="1200" b="0" i="0" kern="1200" dirty="0">
                <a:solidFill>
                  <a:schemeClr val="tx1"/>
                </a:solidFill>
                <a:latin typeface="+mn-lt"/>
                <a:ea typeface="+mn-ea"/>
                <a:cs typeface="+mn-cs"/>
              </a:rPr>
              <a:t>1.75"</a:t>
            </a:r>
          </a:p>
          <a:p>
            <a:r>
              <a:rPr lang="en-US" altLang="zh-TW" sz="1200" b="0" i="0" kern="1200" dirty="0">
                <a:solidFill>
                  <a:schemeClr val="tx1"/>
                </a:solidFill>
                <a:latin typeface="+mn-lt"/>
                <a:ea typeface="+mn-ea"/>
                <a:cs typeface="+mn-cs"/>
              </a:rPr>
              <a:t>The Quark top actually spins about five times longer than even magnetically levitated tops! When you watch the Quark top in action, after several minutes you'll be looking for a battery! But, it's powered only by a single snap of your fingers ... and physics. Everyone you show this marvel to will be astounded.</a:t>
            </a:r>
          </a:p>
          <a:p>
            <a:r>
              <a:rPr lang="en-US" altLang="zh-TW" sz="1200" b="0" i="0" kern="1200" dirty="0">
                <a:solidFill>
                  <a:schemeClr val="tx1"/>
                </a:solidFill>
                <a:latin typeface="+mn-lt"/>
                <a:ea typeface="+mn-ea"/>
                <a:cs typeface="+mn-cs"/>
              </a:rPr>
              <a:t>The Quark top makes a great hi-tech toy, conversation piece, or desk accessory. Or give one as a unique gift for birthdays, anniversaries, business prospects and clients or for employees. Available with company logo. A </a:t>
            </a:r>
            <a:r>
              <a:rPr lang="en-US" altLang="zh-TW" sz="1200" b="0" i="0" kern="1200" dirty="0" err="1">
                <a:solidFill>
                  <a:schemeClr val="tx1"/>
                </a:solidFill>
                <a:latin typeface="+mn-lt"/>
                <a:ea typeface="+mn-ea"/>
                <a:cs typeface="+mn-cs"/>
                <a:hlinkClick r:id="rId3"/>
              </a:rPr>
              <a:t>dreidel</a:t>
            </a:r>
            <a:r>
              <a:rPr lang="en-US" altLang="zh-TW" sz="1200" b="0" i="0" kern="1200" dirty="0">
                <a:solidFill>
                  <a:schemeClr val="tx1"/>
                </a:solidFill>
                <a:latin typeface="+mn-lt"/>
                <a:ea typeface="+mn-ea"/>
                <a:cs typeface="+mn-cs"/>
              </a:rPr>
              <a:t> version is available (on the order form, in Special Instructions enter "</a:t>
            </a:r>
            <a:r>
              <a:rPr lang="en-US" altLang="zh-TW" sz="1200" b="0" i="0" kern="1200" dirty="0" err="1">
                <a:solidFill>
                  <a:schemeClr val="tx1"/>
                </a:solidFill>
                <a:latin typeface="+mn-lt"/>
                <a:ea typeface="+mn-ea"/>
                <a:cs typeface="+mn-cs"/>
              </a:rPr>
              <a:t>Dreidel</a:t>
            </a:r>
            <a:r>
              <a:rPr lang="en-US" altLang="zh-TW" sz="1200" b="0" i="0" kern="1200" dirty="0">
                <a:solidFill>
                  <a:schemeClr val="tx1"/>
                </a:solidFill>
                <a:latin typeface="+mn-lt"/>
                <a:ea typeface="+mn-ea"/>
                <a:cs typeface="+mn-cs"/>
              </a:rPr>
              <a:t>").</a:t>
            </a:r>
          </a:p>
        </p:txBody>
      </p:sp>
      <p:sp>
        <p:nvSpPr>
          <p:cNvPr id="4" name="投影片編號版面配置區 3"/>
          <p:cNvSpPr>
            <a:spLocks noGrp="1"/>
          </p:cNvSpPr>
          <p:nvPr>
            <p:ph type="sldNum" sz="quarter" idx="10"/>
          </p:nvPr>
        </p:nvSpPr>
        <p:spPr/>
        <p:txBody>
          <a:bodyPr/>
          <a:lstStyle/>
          <a:p>
            <a:fld id="{7EA0F0D3-E22C-40F3-96E4-ACDCD2798C3B}" type="slidenum">
              <a:rPr lang="zh-TW" altLang="en-US" smtClean="0"/>
              <a:pPr/>
              <a:t>36</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標題投影片-">
    <p:bg>
      <p:bgRef idx="1002">
        <a:schemeClr val="bg1"/>
      </p:bgRef>
    </p:bg>
    <p:spTree>
      <p:nvGrpSpPr>
        <p:cNvPr id="1" name=""/>
        <p:cNvGrpSpPr/>
        <p:nvPr/>
      </p:nvGrpSpPr>
      <p:grpSpPr>
        <a:xfrm>
          <a:off x="0" y="0"/>
          <a:ext cx="0" cy="0"/>
          <a:chOff x="0" y="0"/>
          <a:chExt cx="0" cy="0"/>
        </a:xfrm>
      </p:grpSpPr>
      <p:sp>
        <p:nvSpPr>
          <p:cNvPr id="9" name="標題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4200" b="1">
                <a:ln>
                  <a:noFill/>
                </a:ln>
                <a:solidFill>
                  <a:schemeClr val="accent1">
                    <a:lumMod val="75000"/>
                  </a:schemeClr>
                </a:solidFill>
                <a:effectLst>
                  <a:outerShdw blurRad="38100" dist="25400" dir="5400000" algn="tl" rotWithShape="0">
                    <a:srgbClr val="000000">
                      <a:alpha val="43000"/>
                    </a:srgbClr>
                  </a:outerShdw>
                </a:effectLst>
                <a:latin typeface="+mj-lt"/>
                <a:ea typeface="+mj-ea"/>
                <a:cs typeface="+mj-cs"/>
              </a:defRPr>
            </a:lvl1pPr>
          </a:lstStyle>
          <a:p>
            <a:r>
              <a:rPr kumimoji="0" lang="zh-TW" altLang="en-US"/>
              <a:t>按一下以編輯母片標題樣式</a:t>
            </a:r>
            <a:endParaRPr kumimoji="0" lang="en-US" dirty="0"/>
          </a:p>
        </p:txBody>
      </p:sp>
      <p:sp>
        <p:nvSpPr>
          <p:cNvPr id="17" name="副標題 16"/>
          <p:cNvSpPr>
            <a:spLocks noGrp="1"/>
          </p:cNvSpPr>
          <p:nvPr>
            <p:ph type="subTitle" idx="1"/>
          </p:nvPr>
        </p:nvSpPr>
        <p:spPr>
          <a:xfrm>
            <a:off x="533400" y="3228536"/>
            <a:ext cx="7854696" cy="1752600"/>
          </a:xfrm>
        </p:spPr>
        <p:txBody>
          <a:bodyPr lIns="0" rIns="18288"/>
          <a:lstStyle>
            <a:lvl1pPr marL="0" marR="34290" indent="0" algn="r">
              <a:buNone/>
              <a:defRPr>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zh-TW" altLang="en-US"/>
              <a:t>按一下以編輯母片子標題樣式</a:t>
            </a:r>
            <a:endParaRPr kumimoji="0" lang="en-US" dirty="0"/>
          </a:p>
        </p:txBody>
      </p:sp>
      <p:sp>
        <p:nvSpPr>
          <p:cNvPr id="30" name="日期版面配置區 29"/>
          <p:cNvSpPr>
            <a:spLocks noGrp="1"/>
          </p:cNvSpPr>
          <p:nvPr>
            <p:ph type="dt" sz="half" idx="10"/>
          </p:nvPr>
        </p:nvSpPr>
        <p:spPr/>
        <p:txBody>
          <a:bodyPr/>
          <a:lstStyle>
            <a:lvl1pPr marL="0" indent="0">
              <a:defRPr/>
            </a:lvl1pPr>
          </a:lstStyle>
          <a:p>
            <a:fld id="{6298E61C-7A52-441D-80E3-95BE8A69802B}" type="datetimeFigureOut">
              <a:rPr lang="zh-TW" altLang="en-US" smtClean="0"/>
              <a:t>2024/10/4</a:t>
            </a:fld>
            <a:endParaRPr lang="zh-TW" altLang="en-US"/>
          </a:p>
        </p:txBody>
      </p:sp>
      <p:sp>
        <p:nvSpPr>
          <p:cNvPr id="19" name="頁尾版面配置區 18"/>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80727916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9" name="Rectangle 6"/>
          <p:cNvSpPr/>
          <p:nvPr/>
        </p:nvSpPr>
        <p:spPr>
          <a:xfrm>
            <a:off x="2" y="6400800"/>
            <a:ext cx="9144001" cy="457200"/>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8"/>
          <p:cNvSpPr/>
          <p:nvPr/>
        </p:nvSpPr>
        <p:spPr>
          <a:xfrm>
            <a:off x="2" y="6334319"/>
            <a:ext cx="9144001" cy="65999"/>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4783"/>
            <a:ext cx="1971675" cy="5757421"/>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2" y="414779"/>
            <a:ext cx="5800725" cy="5757420"/>
          </a:xfrm>
        </p:spPr>
        <p:txBody>
          <a:bodyPr vert="eaVert" lIns="45720" tIns="0" rIns="45720" bIns="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822963" y="6459790"/>
            <a:ext cx="1854203" cy="365125"/>
          </a:xfrm>
          <a:prstGeom prst="rect">
            <a:avLst/>
          </a:prstGeom>
        </p:spPr>
        <p:txBody>
          <a:bodyPr/>
          <a:lstStyle/>
          <a:p>
            <a:fld id="{6298E61C-7A52-441D-80E3-95BE8A69802B}" type="datetimeFigureOut">
              <a:rPr lang="zh-TW" altLang="en-US" smtClean="0"/>
              <a:t>2024/10/4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F7FD2403-C5F1-40B7-9D50-658E88770C8A}" type="slidenum">
              <a:rPr lang="zh-TW" altLang="en-US" smtClean="0"/>
              <a:t>‹#›</a:t>
            </a:fld>
            <a:endParaRPr lang="zh-TW" altLang="en-US"/>
          </a:p>
        </p:txBody>
      </p:sp>
    </p:spTree>
    <p:extLst>
      <p:ext uri="{BB962C8B-B14F-4D97-AF65-F5344CB8AC3E}">
        <p14:creationId xmlns:p14="http://schemas.microsoft.com/office/powerpoint/2010/main" val="598910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1_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56059" y="2249486"/>
            <a:ext cx="3658792" cy="3541714"/>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a:xfrm>
            <a:off x="822963" y="6459790"/>
            <a:ext cx="1854203" cy="365125"/>
          </a:xfrm>
          <a:prstGeom prst="rect">
            <a:avLst/>
          </a:prstGeom>
        </p:spPr>
        <p:txBody>
          <a:bodyPr/>
          <a:lstStyle/>
          <a:p>
            <a:fld id="{6298E61C-7A52-441D-80E3-95BE8A69802B}" type="datetimeFigureOut">
              <a:rPr lang="zh-TW" altLang="en-US" smtClean="0"/>
              <a:t>2024/10/4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F7FD2403-C5F1-40B7-9D50-658E88770C8A}" type="slidenum">
              <a:rPr lang="zh-TW" altLang="en-US" smtClean="0"/>
              <a:t>‹#›</a:t>
            </a:fld>
            <a:endParaRPr lang="zh-TW" altLang="en-US"/>
          </a:p>
        </p:txBody>
      </p:sp>
    </p:spTree>
    <p:extLst>
      <p:ext uri="{BB962C8B-B14F-4D97-AF65-F5344CB8AC3E}">
        <p14:creationId xmlns:p14="http://schemas.microsoft.com/office/powerpoint/2010/main" val="793019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自訂版面配置">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AF81758-A40B-44EF-96A3-218E527906E1}"/>
              </a:ext>
            </a:extLst>
          </p:cNvPr>
          <p:cNvSpPr>
            <a:spLocks noGrp="1"/>
          </p:cNvSpPr>
          <p:nvPr>
            <p:ph type="title"/>
          </p:nvPr>
        </p:nvSpPr>
        <p:spPr/>
        <p:txBody>
          <a:bodyPr/>
          <a:lstStyle/>
          <a:p>
            <a:r>
              <a:rPr lang="zh-TW" altLang="en-US"/>
              <a:t>按一下以編輯母片標題樣式</a:t>
            </a:r>
          </a:p>
        </p:txBody>
      </p:sp>
      <p:sp>
        <p:nvSpPr>
          <p:cNvPr id="3" name="頁尾版面配置區 2">
            <a:extLst>
              <a:ext uri="{FF2B5EF4-FFF2-40B4-BE49-F238E27FC236}">
                <a16:creationId xmlns:a16="http://schemas.microsoft.com/office/drawing/2014/main" id="{5A3FAFAD-5418-4131-BF47-496131C38C86}"/>
              </a:ext>
            </a:extLst>
          </p:cNvPr>
          <p:cNvSpPr>
            <a:spLocks noGrp="1"/>
          </p:cNvSpPr>
          <p:nvPr>
            <p:ph type="ftr" sz="quarter" idx="10"/>
          </p:nvPr>
        </p:nvSpPr>
        <p:spPr/>
        <p:txBody>
          <a:bodyPr/>
          <a:lstStyle/>
          <a:p>
            <a:endParaRPr lang="zh-TW" altLang="en-US"/>
          </a:p>
        </p:txBody>
      </p:sp>
      <p:sp>
        <p:nvSpPr>
          <p:cNvPr id="4" name="投影片編號版面配置區 3">
            <a:extLst>
              <a:ext uri="{FF2B5EF4-FFF2-40B4-BE49-F238E27FC236}">
                <a16:creationId xmlns:a16="http://schemas.microsoft.com/office/drawing/2014/main" id="{AFDA61BE-C796-4C01-9128-828CC0DB6C52}"/>
              </a:ext>
            </a:extLst>
          </p:cNvPr>
          <p:cNvSpPr>
            <a:spLocks noGrp="1"/>
          </p:cNvSpPr>
          <p:nvPr>
            <p:ph type="sldNum" sz="quarter" idx="11"/>
          </p:nvPr>
        </p:nvSpPr>
        <p:spPr/>
        <p:txBody>
          <a:bodyPr/>
          <a:lstStyle/>
          <a:p>
            <a:fld id="{F7FD2403-C5F1-40B7-9D50-658E88770C8A}" type="slidenum">
              <a:rPr lang="zh-TW" altLang="en-US" smtClean="0"/>
              <a:t>‹#›</a:t>
            </a:fld>
            <a:endParaRPr lang="zh-TW" altLang="en-US"/>
          </a:p>
        </p:txBody>
      </p:sp>
    </p:spTree>
    <p:extLst>
      <p:ext uri="{BB962C8B-B14F-4D97-AF65-F5344CB8AC3E}">
        <p14:creationId xmlns:p14="http://schemas.microsoft.com/office/powerpoint/2010/main" val="3977661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1_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704088"/>
            <a:ext cx="8229600" cy="1143000"/>
          </a:xfrm>
        </p:spPr>
        <p:txBody>
          <a:bodyPr tIns="45720" anchor="b"/>
          <a:lstStyle>
            <a:lvl1pPr>
              <a:defRPr/>
            </a:lvl1pPr>
          </a:lstStyle>
          <a:p>
            <a:r>
              <a:rPr kumimoji="0" lang="zh-TW" altLang="en-US"/>
              <a:t>按一下以編輯母片標題樣式</a:t>
            </a:r>
            <a:endParaRPr kumimoji="0" lang="en-US"/>
          </a:p>
        </p:txBody>
      </p:sp>
      <p:sp>
        <p:nvSpPr>
          <p:cNvPr id="3" name="文字版面配置區 2"/>
          <p:cNvSpPr>
            <a:spLocks noGrp="1"/>
          </p:cNvSpPr>
          <p:nvPr>
            <p:ph type="body" idx="1"/>
          </p:nvPr>
        </p:nvSpPr>
        <p:spPr>
          <a:xfrm>
            <a:off x="457200" y="1855248"/>
            <a:ext cx="4040188" cy="659352"/>
          </a:xfrm>
        </p:spPr>
        <p:txBody>
          <a:bodyPr lIns="45720" tIns="0" rIns="45720" bIns="0" anchor="ctr">
            <a:noAutofit/>
          </a:bodyPr>
          <a:lstStyle>
            <a:lvl1pPr marL="0" indent="0">
              <a:buNone/>
              <a:defRPr sz="1800" b="1" cap="none" baseline="0">
                <a:solidFill>
                  <a:schemeClr val="tx2"/>
                </a:solidFill>
                <a:effectLst/>
              </a:defRPr>
            </a:lvl1pPr>
            <a:lvl2pPr>
              <a:buNone/>
              <a:defRPr sz="1500" b="1"/>
            </a:lvl2pPr>
            <a:lvl3pPr>
              <a:buNone/>
              <a:defRPr sz="1350" b="1"/>
            </a:lvl3pPr>
            <a:lvl4pPr>
              <a:buNone/>
              <a:defRPr sz="1200" b="1"/>
            </a:lvl4pPr>
            <a:lvl5pPr>
              <a:buNone/>
              <a:defRPr sz="1200" b="1"/>
            </a:lvl5pPr>
          </a:lstStyle>
          <a:p>
            <a:pPr lvl="0" eaLnBrk="1" latinLnBrk="0" hangingPunct="1"/>
            <a:r>
              <a:rPr kumimoji="0" lang="zh-TW" altLang="en-US"/>
              <a:t>編輯母片文字樣式</a:t>
            </a:r>
          </a:p>
        </p:txBody>
      </p:sp>
      <p:sp>
        <p:nvSpPr>
          <p:cNvPr id="4" name="文字版面配置區 3"/>
          <p:cNvSpPr>
            <a:spLocks noGrp="1"/>
          </p:cNvSpPr>
          <p:nvPr>
            <p:ph type="body" sz="half" idx="3"/>
          </p:nvPr>
        </p:nvSpPr>
        <p:spPr>
          <a:xfrm>
            <a:off x="4645026" y="1859759"/>
            <a:ext cx="4041775" cy="654843"/>
          </a:xfrm>
        </p:spPr>
        <p:txBody>
          <a:bodyPr lIns="45720" tIns="0" rIns="45720" bIns="0" anchor="ctr"/>
          <a:lstStyle>
            <a:lvl1pPr marL="0" indent="0">
              <a:buNone/>
              <a:defRPr sz="1800" b="1" cap="none" baseline="0">
                <a:solidFill>
                  <a:schemeClr val="tx2"/>
                </a:solidFill>
                <a:effectLst/>
              </a:defRPr>
            </a:lvl1pPr>
            <a:lvl2pPr>
              <a:buNone/>
              <a:defRPr sz="1500" b="1"/>
            </a:lvl2pPr>
            <a:lvl3pPr>
              <a:buNone/>
              <a:defRPr sz="1350" b="1"/>
            </a:lvl3pPr>
            <a:lvl4pPr>
              <a:buNone/>
              <a:defRPr sz="1200" b="1"/>
            </a:lvl4pPr>
            <a:lvl5pPr>
              <a:buNone/>
              <a:defRPr sz="1200" b="1"/>
            </a:lvl5pPr>
          </a:lstStyle>
          <a:p>
            <a:pPr lvl="0" eaLnBrk="1" latinLnBrk="0" hangingPunct="1"/>
            <a:r>
              <a:rPr kumimoji="0" lang="zh-TW" altLang="en-US"/>
              <a:t>編輯母片文字樣式</a:t>
            </a:r>
          </a:p>
        </p:txBody>
      </p:sp>
      <p:sp>
        <p:nvSpPr>
          <p:cNvPr id="5" name="內容版面配置區 4"/>
          <p:cNvSpPr>
            <a:spLocks noGrp="1"/>
          </p:cNvSpPr>
          <p:nvPr>
            <p:ph sz="quarter" idx="2"/>
          </p:nvPr>
        </p:nvSpPr>
        <p:spPr>
          <a:xfrm>
            <a:off x="457200" y="2514600"/>
            <a:ext cx="4040188" cy="3845720"/>
          </a:xfrm>
        </p:spPr>
        <p:txBody>
          <a:bodyPr tIns="0"/>
          <a:lstStyle>
            <a:lvl1pPr>
              <a:defRPr sz="1650"/>
            </a:lvl1pPr>
            <a:lvl2pPr>
              <a:defRPr sz="1500"/>
            </a:lvl2pPr>
            <a:lvl3pPr>
              <a:defRPr sz="1350"/>
            </a:lvl3pPr>
            <a:lvl4pPr>
              <a:defRPr sz="1200"/>
            </a:lvl4pPr>
            <a:lvl5pPr>
              <a:defRPr sz="1200"/>
            </a:lvl5pPr>
          </a:lstStyle>
          <a:p>
            <a:pPr lvl="0" eaLnBrk="1" latinLnBrk="0" hangingPunct="1"/>
            <a:r>
              <a:rPr lang="zh-TW" altLang="en-US"/>
              <a:t>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6" name="內容版面配置區 5"/>
          <p:cNvSpPr>
            <a:spLocks noGrp="1"/>
          </p:cNvSpPr>
          <p:nvPr>
            <p:ph sz="quarter" idx="4"/>
          </p:nvPr>
        </p:nvSpPr>
        <p:spPr>
          <a:xfrm>
            <a:off x="4645026" y="2514600"/>
            <a:ext cx="4041775" cy="3845720"/>
          </a:xfrm>
        </p:spPr>
        <p:txBody>
          <a:bodyPr tIns="0"/>
          <a:lstStyle>
            <a:lvl1pPr>
              <a:defRPr sz="1650"/>
            </a:lvl1pPr>
            <a:lvl2pPr>
              <a:defRPr sz="1500"/>
            </a:lvl2pPr>
            <a:lvl3pPr>
              <a:defRPr sz="1350"/>
            </a:lvl3pPr>
            <a:lvl4pPr>
              <a:defRPr sz="1200"/>
            </a:lvl4pPr>
            <a:lvl5pPr>
              <a:defRPr sz="1200"/>
            </a:lvl5pPr>
          </a:lstStyle>
          <a:p>
            <a:pPr lvl="0" eaLnBrk="1" latinLnBrk="0" hangingPunct="1"/>
            <a:r>
              <a:rPr lang="zh-TW" altLang="en-US"/>
              <a:t>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7" name="日期版面配置區 6"/>
          <p:cNvSpPr>
            <a:spLocks noGrp="1"/>
          </p:cNvSpPr>
          <p:nvPr>
            <p:ph type="dt" sz="half" idx="10"/>
          </p:nvPr>
        </p:nvSpPr>
        <p:spPr/>
        <p:txBody>
          <a:bodyPr/>
          <a:lstStyle/>
          <a:p>
            <a:fld id="{6298E61C-7A52-441D-80E3-95BE8A69802B}" type="datetimeFigureOut">
              <a:rPr lang="zh-TW" altLang="en-US" smtClean="0"/>
              <a:t>2024/10/4</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F7FD2403-C5F1-40B7-9D50-658E88770C8A}" type="slidenum">
              <a:rPr lang="zh-TW" altLang="en-US" smtClean="0"/>
              <a:t>‹#›</a:t>
            </a:fld>
            <a:endParaRPr lang="zh-TW" altLang="en-US"/>
          </a:p>
        </p:txBody>
      </p:sp>
    </p:spTree>
    <p:extLst>
      <p:ext uri="{BB962C8B-B14F-4D97-AF65-F5344CB8AC3E}">
        <p14:creationId xmlns:p14="http://schemas.microsoft.com/office/powerpoint/2010/main" val="618512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標題投影片">
    <p:bg>
      <p:bgRef idx="1001">
        <a:schemeClr val="bg1"/>
      </p:bgRef>
    </p:bg>
    <p:spTree>
      <p:nvGrpSpPr>
        <p:cNvPr id="1" name=""/>
        <p:cNvGrpSpPr/>
        <p:nvPr/>
      </p:nvGrpSpPr>
      <p:grpSpPr>
        <a:xfrm>
          <a:off x="0" y="0"/>
          <a:ext cx="0" cy="0"/>
          <a:chOff x="0" y="0"/>
          <a:chExt cx="0" cy="0"/>
        </a:xfrm>
      </p:grpSpPr>
      <p:sp>
        <p:nvSpPr>
          <p:cNvPr id="9" name="標題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4200" b="1">
                <a:ln>
                  <a:noFill/>
                </a:ln>
                <a:solidFill>
                  <a:schemeClr val="accent1">
                    <a:lumMod val="75000"/>
                  </a:schemeClr>
                </a:solidFill>
                <a:effectLst>
                  <a:outerShdw blurRad="38100" dist="25400" dir="5400000" algn="tl" rotWithShape="0">
                    <a:srgbClr val="000000">
                      <a:alpha val="43000"/>
                    </a:srgbClr>
                  </a:outerShdw>
                </a:effectLst>
                <a:latin typeface="+mj-lt"/>
                <a:ea typeface="+mj-ea"/>
                <a:cs typeface="+mj-cs"/>
              </a:defRPr>
            </a:lvl1pPr>
          </a:lstStyle>
          <a:p>
            <a:r>
              <a:rPr kumimoji="0" lang="zh-TW" altLang="en-US"/>
              <a:t>按一下以編輯母片標題樣式</a:t>
            </a:r>
            <a:endParaRPr kumimoji="0" lang="en-US" dirty="0"/>
          </a:p>
        </p:txBody>
      </p:sp>
      <p:sp>
        <p:nvSpPr>
          <p:cNvPr id="17" name="副標題 16"/>
          <p:cNvSpPr>
            <a:spLocks noGrp="1"/>
          </p:cNvSpPr>
          <p:nvPr>
            <p:ph type="subTitle" idx="1"/>
          </p:nvPr>
        </p:nvSpPr>
        <p:spPr>
          <a:xfrm>
            <a:off x="533400" y="3228536"/>
            <a:ext cx="7854696" cy="1752600"/>
          </a:xfrm>
        </p:spPr>
        <p:txBody>
          <a:bodyPr lIns="0" rIns="18288"/>
          <a:lstStyle>
            <a:lvl1pPr marL="0" marR="34290" indent="0" algn="r">
              <a:buNone/>
              <a:defRPr>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zh-TW" altLang="en-US"/>
              <a:t>按一下以編輯母片子標題樣式</a:t>
            </a:r>
            <a:endParaRPr kumimoji="0" lang="en-US" dirty="0"/>
          </a:p>
        </p:txBody>
      </p:sp>
      <p:grpSp>
        <p:nvGrpSpPr>
          <p:cNvPr id="13" name="群組 12">
            <a:extLst>
              <a:ext uri="{FF2B5EF4-FFF2-40B4-BE49-F238E27FC236}">
                <a16:creationId xmlns:a16="http://schemas.microsoft.com/office/drawing/2014/main" id="{095DB2DF-1B42-40EF-AA6F-407A0263D6A4}"/>
              </a:ext>
            </a:extLst>
          </p:cNvPr>
          <p:cNvGrpSpPr/>
          <p:nvPr/>
        </p:nvGrpSpPr>
        <p:grpSpPr>
          <a:xfrm>
            <a:off x="88187" y="41627"/>
            <a:ext cx="2009163" cy="476387"/>
            <a:chOff x="153201" y="57303"/>
            <a:chExt cx="1826512" cy="393708"/>
          </a:xfrm>
          <a:effectLst>
            <a:outerShdw blurRad="50800" dist="50800" dir="5400000" algn="ctr" rotWithShape="0">
              <a:sysClr val="window" lastClr="FFFFFF"/>
            </a:outerShdw>
          </a:effectLst>
        </p:grpSpPr>
        <p:sp>
          <p:nvSpPr>
            <p:cNvPr id="14" name="矩形 13">
              <a:extLst>
                <a:ext uri="{FF2B5EF4-FFF2-40B4-BE49-F238E27FC236}">
                  <a16:creationId xmlns:a16="http://schemas.microsoft.com/office/drawing/2014/main" id="{3F59C382-C409-4F41-98FD-59CFD6B06194}"/>
                </a:ext>
              </a:extLst>
            </p:cNvPr>
            <p:cNvSpPr/>
            <p:nvPr/>
          </p:nvSpPr>
          <p:spPr>
            <a:xfrm>
              <a:off x="153201" y="57303"/>
              <a:ext cx="1826512" cy="365302"/>
            </a:xfrm>
            <a:prstGeom prst="rect">
              <a:avLst/>
            </a:prstGeom>
            <a:solidFill>
              <a:sysClr val="window" lastClr="FFFFFF"/>
            </a:solidFill>
            <a:ln w="1587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TW" altLang="en-US" sz="1350" b="0" i="0" u="none" strike="noStrike" kern="0" cap="none" spc="0" normalizeH="0" baseline="0" noProof="0">
                <a:ln>
                  <a:noFill/>
                </a:ln>
                <a:solidFill>
                  <a:prstClr val="white"/>
                </a:solidFill>
                <a:effectLst/>
                <a:uLnTx/>
                <a:uFillTx/>
                <a:latin typeface="Calibri"/>
                <a:ea typeface="微軟正黑體"/>
                <a:cs typeface="+mn-cs"/>
              </a:endParaRPr>
            </a:p>
          </p:txBody>
        </p:sp>
        <p:pic>
          <p:nvPicPr>
            <p:cNvPr id="15" name="圖片 14">
              <a:extLst>
                <a:ext uri="{FF2B5EF4-FFF2-40B4-BE49-F238E27FC236}">
                  <a16:creationId xmlns:a16="http://schemas.microsoft.com/office/drawing/2014/main" id="{E01F8E9D-3B06-4872-9592-4CB5510619D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53201" y="85709"/>
              <a:ext cx="1826512" cy="365302"/>
            </a:xfrm>
            <a:prstGeom prst="rect">
              <a:avLst/>
            </a:prstGeom>
          </p:spPr>
        </p:pic>
      </p:grpSp>
    </p:spTree>
    <p:extLst>
      <p:ext uri="{BB962C8B-B14F-4D97-AF65-F5344CB8AC3E}">
        <p14:creationId xmlns:p14="http://schemas.microsoft.com/office/powerpoint/2010/main" val="220581321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2013715" y="484909"/>
            <a:ext cx="5587925" cy="617901"/>
          </a:xfrm>
        </p:spPr>
        <p:txBody>
          <a:bodyPr/>
          <a:lstStyle>
            <a:lvl1pPr>
              <a:defRPr>
                <a:solidFill>
                  <a:schemeClr val="tx1"/>
                </a:solidFill>
                <a:effectLst/>
              </a:defRPr>
            </a:lvl1pPr>
          </a:lstStyle>
          <a:p>
            <a:r>
              <a:rPr lang="zh-TW" altLang="en-US"/>
              <a:t>按一下以編輯母片標題樣式</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822963" y="6459790"/>
            <a:ext cx="1854203" cy="365125"/>
          </a:xfrm>
          <a:prstGeom prst="rect">
            <a:avLst/>
          </a:prstGeom>
        </p:spPr>
        <p:txBody>
          <a:bodyPr/>
          <a:lstStyle/>
          <a:p>
            <a:fld id="{6298E61C-7A52-441D-80E3-95BE8A69802B}" type="datetimeFigureOut">
              <a:rPr lang="zh-TW" altLang="en-US" smtClean="0"/>
              <a:t>2024/10/4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F7FD2403-C5F1-40B7-9D50-658E88770C8A}" type="slidenum">
              <a:rPr lang="zh-TW" altLang="en-US" smtClean="0"/>
              <a:t>‹#›</a:t>
            </a:fld>
            <a:endParaRPr lang="zh-TW" altLang="en-US"/>
          </a:p>
        </p:txBody>
      </p:sp>
    </p:spTree>
    <p:extLst>
      <p:ext uri="{BB962C8B-B14F-4D97-AF65-F5344CB8AC3E}">
        <p14:creationId xmlns:p14="http://schemas.microsoft.com/office/powerpoint/2010/main" val="4001389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兩項物件">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845734"/>
            <a:ext cx="3703320" cy="40233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63440" y="1845740"/>
            <a:ext cx="3703320" cy="402335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Footer Placeholder 5"/>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2253243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對">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125" b="0" cap="all" baseline="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TW" altLang="en-US"/>
              <a:t>編輯母片文字樣式</a:t>
            </a:r>
          </a:p>
        </p:txBody>
      </p:sp>
      <p:sp>
        <p:nvSpPr>
          <p:cNvPr id="4" name="Content Placeholder 3"/>
          <p:cNvSpPr>
            <a:spLocks noGrp="1"/>
          </p:cNvSpPr>
          <p:nvPr>
            <p:ph sz="half" idx="2"/>
          </p:nvPr>
        </p:nvSpPr>
        <p:spPr>
          <a:xfrm>
            <a:off x="822960" y="2582334"/>
            <a:ext cx="3703320" cy="32867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125" b="0" cap="all" baseline="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TW" altLang="en-US"/>
              <a:t>編輯母片文字樣式</a:t>
            </a:r>
          </a:p>
        </p:txBody>
      </p:sp>
      <p:sp>
        <p:nvSpPr>
          <p:cNvPr id="6" name="Content Placeholder 5"/>
          <p:cNvSpPr>
            <a:spLocks noGrp="1"/>
          </p:cNvSpPr>
          <p:nvPr>
            <p:ph sz="quarter" idx="4"/>
          </p:nvPr>
        </p:nvSpPr>
        <p:spPr>
          <a:xfrm>
            <a:off x="4663440" y="2582334"/>
            <a:ext cx="3703320" cy="32867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Footer Placeholder 7"/>
          <p:cNvSpPr>
            <a:spLocks noGrp="1"/>
          </p:cNvSpPr>
          <p:nvPr>
            <p:ph type="ftr" sz="quarter" idx="11"/>
          </p:nvPr>
        </p:nvSpPr>
        <p:spPr/>
        <p:txBody>
          <a:bodyPr/>
          <a:lstStyle/>
          <a:p>
            <a:endParaRPr lang="zh-TW" altLang="en-US"/>
          </a:p>
        </p:txBody>
      </p:sp>
      <p:sp>
        <p:nvSpPr>
          <p:cNvPr id="11" name="Title Placeholder 1"/>
          <p:cNvSpPr txBox="1">
            <a:spLocks/>
          </p:cNvSpPr>
          <p:nvPr/>
        </p:nvSpPr>
        <p:spPr>
          <a:xfrm>
            <a:off x="2429134" y="241446"/>
            <a:ext cx="4194293" cy="1013912"/>
          </a:xfrm>
          <a:prstGeom prst="rect">
            <a:avLst/>
          </a:prstGeom>
        </p:spPr>
        <p:txBody>
          <a:bodyPr vert="horz" lIns="51435" tIns="25718" rIns="51435" bIns="25718" rtlCol="0" anchor="ctr" anchorCtr="0">
            <a:normAutofit/>
          </a:bodyPr>
          <a:lstStyle>
            <a:lvl1pPr algn="l" defTabSz="914400" rtl="0" eaLnBrk="1" latinLnBrk="0" hangingPunct="1">
              <a:lnSpc>
                <a:spcPct val="85000"/>
              </a:lnSpc>
              <a:spcBef>
                <a:spcPct val="0"/>
              </a:spcBef>
              <a:buNone/>
              <a:defRPr sz="3600" b="1" kern="1200" spc="-50" baseline="0">
                <a:solidFill>
                  <a:schemeClr val="bg1"/>
                </a:solidFill>
                <a:latin typeface="微軟正黑體" panose="020B0604030504040204" pitchFamily="34" charset="-120"/>
                <a:ea typeface="微軟正黑體" panose="020B0604030504040204" pitchFamily="34" charset="-120"/>
                <a:cs typeface="+mj-cs"/>
              </a:defRPr>
            </a:lvl1pPr>
          </a:lstStyle>
          <a:p>
            <a:r>
              <a:rPr lang="zh-TW" altLang="en-US" sz="2025" dirty="0">
                <a:solidFill>
                  <a:sysClr val="windowText" lastClr="000000"/>
                </a:solidFill>
              </a:rPr>
              <a:t>按一下以編輯母片標題樣式</a:t>
            </a:r>
            <a:endParaRPr lang="en-US" sz="2025" dirty="0">
              <a:solidFill>
                <a:sysClr val="windowText" lastClr="000000"/>
              </a:solidFill>
            </a:endParaRPr>
          </a:p>
        </p:txBody>
      </p:sp>
    </p:spTree>
    <p:extLst>
      <p:ext uri="{BB962C8B-B14F-4D97-AF65-F5344CB8AC3E}">
        <p14:creationId xmlns:p14="http://schemas.microsoft.com/office/powerpoint/2010/main" val="1347082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2082540" y="108157"/>
            <a:ext cx="5224368" cy="807840"/>
          </a:xfrm>
          <a:solidFill>
            <a:schemeClr val="bg1"/>
          </a:solidFill>
        </p:spPr>
        <p:txBody>
          <a:bodyPr/>
          <a:lstStyle>
            <a:lvl1pPr>
              <a:defRPr sz="4000">
                <a:solidFill>
                  <a:srgbClr val="7030A0"/>
                </a:solidFill>
              </a:defRPr>
            </a:lvl1pPr>
          </a:lstStyle>
          <a:p>
            <a:r>
              <a:rPr lang="zh-TW" altLang="en-US"/>
              <a:t>按一下以編輯母片標題樣式</a:t>
            </a:r>
            <a:endParaRPr lang="en-US" dirty="0"/>
          </a:p>
        </p:txBody>
      </p:sp>
      <p:sp>
        <p:nvSpPr>
          <p:cNvPr id="4" name="Footer Placeholder 3"/>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1041379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Rectangle 7"/>
          <p:cNvSpPr/>
          <p:nvPr/>
        </p:nvSpPr>
        <p:spPr>
          <a:xfrm>
            <a:off x="15" y="0"/>
            <a:ext cx="3038093" cy="6858000"/>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025" b="0">
                <a:solidFill>
                  <a:srgbClr val="FFFFFF"/>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3460239" y="731520"/>
            <a:ext cx="5009393" cy="5257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844">
                <a:solidFill>
                  <a:srgbClr val="FFFFFF"/>
                </a:solidFill>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zh-TW" altLang="en-US"/>
              <a:t>編輯母片文字樣式</a:t>
            </a:r>
          </a:p>
        </p:txBody>
      </p:sp>
      <p:sp>
        <p:nvSpPr>
          <p:cNvPr id="5" name="Date Placeholder 4"/>
          <p:cNvSpPr>
            <a:spLocks noGrp="1"/>
          </p:cNvSpPr>
          <p:nvPr>
            <p:ph type="dt" sz="half" idx="10"/>
          </p:nvPr>
        </p:nvSpPr>
        <p:spPr>
          <a:xfrm>
            <a:off x="349136" y="6459790"/>
            <a:ext cx="1963883" cy="365125"/>
          </a:xfrm>
          <a:prstGeom prst="rect">
            <a:avLst/>
          </a:prstGeom>
        </p:spPr>
        <p:txBody>
          <a:bodyPr/>
          <a:lstStyle>
            <a:lvl1pPr algn="l">
              <a:defRPr/>
            </a:lvl1pPr>
          </a:lstStyle>
          <a:p>
            <a:fld id="{6298E61C-7A52-441D-80E3-95BE8A69802B}" type="datetimeFigureOut">
              <a:rPr lang="zh-TW" altLang="en-US" smtClean="0"/>
              <a:t>2024/10/4</a:t>
            </a:fld>
            <a:endParaRPr lang="zh-TW" altLang="en-US"/>
          </a:p>
        </p:txBody>
      </p:sp>
      <p:sp>
        <p:nvSpPr>
          <p:cNvPr id="6" name="Footer Placeholder 5"/>
          <p:cNvSpPr>
            <a:spLocks noGrp="1"/>
          </p:cNvSpPr>
          <p:nvPr>
            <p:ph type="ftr" sz="quarter" idx="11"/>
          </p:nvPr>
        </p:nvSpPr>
        <p:spPr>
          <a:xfrm>
            <a:off x="3600450" y="6459790"/>
            <a:ext cx="3486150" cy="365125"/>
          </a:xfrm>
        </p:spPr>
        <p:txBody>
          <a:bodyPr/>
          <a:lstStyle>
            <a:lvl1pPr algn="ctr">
              <a:defRPr>
                <a:solidFill>
                  <a:srgbClr val="7030A0"/>
                </a:solidFill>
              </a:defRPr>
            </a:lvl1pPr>
          </a:lstStyle>
          <a:p>
            <a:endParaRPr lang="zh-TW"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7FD2403-C5F1-40B7-9D50-658E88770C8A}" type="slidenum">
              <a:rPr lang="zh-TW" altLang="en-US" smtClean="0"/>
              <a:t>‹#›</a:t>
            </a:fld>
            <a:endParaRPr lang="zh-TW" altLang="en-US"/>
          </a:p>
        </p:txBody>
      </p:sp>
      <p:sp>
        <p:nvSpPr>
          <p:cNvPr id="10" name="副標題 4">
            <a:extLst>
              <a:ext uri="{FF2B5EF4-FFF2-40B4-BE49-F238E27FC236}">
                <a16:creationId xmlns:a16="http://schemas.microsoft.com/office/drawing/2014/main" id="{688BA1B4-6601-4549-A661-D9599AE7BF13}"/>
              </a:ext>
            </a:extLst>
          </p:cNvPr>
          <p:cNvSpPr txBox="1">
            <a:spLocks/>
          </p:cNvSpPr>
          <p:nvPr/>
        </p:nvSpPr>
        <p:spPr>
          <a:xfrm>
            <a:off x="74613" y="6399213"/>
            <a:ext cx="2614612" cy="42545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defRPr/>
            </a:pPr>
            <a:r>
              <a:rPr lang="zh-TW" altLang="en-US" sz="1500" b="1" dirty="0">
                <a:solidFill>
                  <a:srgbClr val="E2C5FF"/>
                </a:solidFill>
              </a:rPr>
              <a:t>清華大學普物實驗室</a:t>
            </a:r>
          </a:p>
        </p:txBody>
      </p:sp>
    </p:spTree>
    <p:extLst>
      <p:ext uri="{BB962C8B-B14F-4D97-AF65-F5344CB8AC3E}">
        <p14:creationId xmlns:p14="http://schemas.microsoft.com/office/powerpoint/2010/main" val="2199472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8" name="Rectangle 7"/>
          <p:cNvSpPr/>
          <p:nvPr/>
        </p:nvSpPr>
        <p:spPr>
          <a:xfrm>
            <a:off x="2" y="4953000"/>
            <a:ext cx="9141619" cy="1905000"/>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4" y="4915076"/>
            <a:ext cx="9141619" cy="64008"/>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2025" b="0">
                <a:solidFill>
                  <a:srgbClr val="FFFFFF"/>
                </a:solidFill>
              </a:defRPr>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4" y="0"/>
            <a:ext cx="9143989" cy="4915076"/>
          </a:xfrm>
          <a:blipFill>
            <a:blip r:embed="rId2"/>
            <a:stretch>
              <a:fillRect/>
            </a:stretch>
          </a:blipFill>
        </p:spPr>
        <p:txBody>
          <a:bodyPr lIns="457200" tIns="457200" anchor="t"/>
          <a:lstStyle>
            <a:lvl1pPr marL="0" indent="0">
              <a:buNone/>
              <a:defRPr sz="1800">
                <a:solidFill>
                  <a:schemeClr val="bg1"/>
                </a:solidFill>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zh-TW" altLang="en-US"/>
              <a:t>按一下圖示以新增圖片</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338"/>
              </a:spcAft>
              <a:buNone/>
              <a:defRPr sz="844">
                <a:solidFill>
                  <a:srgbClr val="FFFFFF"/>
                </a:solidFill>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zh-TW" altLang="en-US"/>
              <a:t>編輯母片文字樣式</a:t>
            </a:r>
          </a:p>
        </p:txBody>
      </p:sp>
      <p:sp>
        <p:nvSpPr>
          <p:cNvPr id="5" name="Date Placeholder 4"/>
          <p:cNvSpPr>
            <a:spLocks noGrp="1"/>
          </p:cNvSpPr>
          <p:nvPr>
            <p:ph type="dt" sz="half" idx="10"/>
          </p:nvPr>
        </p:nvSpPr>
        <p:spPr>
          <a:xfrm>
            <a:off x="822963" y="6459790"/>
            <a:ext cx="1854203" cy="365125"/>
          </a:xfrm>
          <a:prstGeom prst="rect">
            <a:avLst/>
          </a:prstGeom>
        </p:spPr>
        <p:txBody>
          <a:bodyPr/>
          <a:lstStyle/>
          <a:p>
            <a:fld id="{6298E61C-7A52-441D-80E3-95BE8A69802B}" type="datetimeFigureOut">
              <a:rPr lang="zh-TW" altLang="en-US" smtClean="0"/>
              <a:t>2024/10/4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F7FD2403-C5F1-40B7-9D50-658E88770C8A}" type="slidenum">
              <a:rPr lang="zh-TW" altLang="en-US" smtClean="0"/>
              <a:t>‹#›</a:t>
            </a:fld>
            <a:endParaRPr lang="zh-TW" altLang="en-US"/>
          </a:p>
        </p:txBody>
      </p:sp>
    </p:spTree>
    <p:extLst>
      <p:ext uri="{BB962C8B-B14F-4D97-AF65-F5344CB8AC3E}">
        <p14:creationId xmlns:p14="http://schemas.microsoft.com/office/powerpoint/2010/main" val="2585367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822963" y="6459790"/>
            <a:ext cx="1854203" cy="365125"/>
          </a:xfrm>
          <a:prstGeom prst="rect">
            <a:avLst/>
          </a:prstGeom>
        </p:spPr>
        <p:txBody>
          <a:bodyPr/>
          <a:lstStyle/>
          <a:p>
            <a:fld id="{6298E61C-7A52-441D-80E3-95BE8A69802B}" type="datetimeFigureOut">
              <a:rPr lang="zh-TW" altLang="en-US" smtClean="0"/>
              <a:t>2024/10/4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F7FD2403-C5F1-40B7-9D50-658E88770C8A}" type="slidenum">
              <a:rPr lang="zh-TW" altLang="en-US" smtClean="0"/>
              <a:t>‹#›</a:t>
            </a:fld>
            <a:endParaRPr lang="zh-TW" altLang="en-US"/>
          </a:p>
        </p:txBody>
      </p:sp>
    </p:spTree>
    <p:extLst>
      <p:ext uri="{BB962C8B-B14F-4D97-AF65-F5344CB8AC3E}">
        <p14:creationId xmlns:p14="http://schemas.microsoft.com/office/powerpoint/2010/main" val="1928650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8"/>
          <p:cNvSpPr/>
          <p:nvPr/>
        </p:nvSpPr>
        <p:spPr>
          <a:xfrm flipV="1">
            <a:off x="0" y="197440"/>
            <a:ext cx="9144000" cy="70920"/>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2" y="6400800"/>
            <a:ext cx="9144001" cy="457200"/>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 y="6334319"/>
            <a:ext cx="9144001" cy="65999"/>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539552" y="1282389"/>
            <a:ext cx="8208913" cy="4835381"/>
          </a:xfrm>
          <a:prstGeom prst="rect">
            <a:avLst/>
          </a:prstGeom>
        </p:spPr>
        <p:txBody>
          <a:bodyPr vert="horz" lIns="0" tIns="45720" rIns="0" bIns="45720" rtlCol="0">
            <a:normAutofit/>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2" name="Title Placeholder 1"/>
          <p:cNvSpPr>
            <a:spLocks noGrp="1"/>
          </p:cNvSpPr>
          <p:nvPr>
            <p:ph type="title"/>
          </p:nvPr>
        </p:nvSpPr>
        <p:spPr>
          <a:xfrm>
            <a:off x="2013714" y="484909"/>
            <a:ext cx="5224368" cy="617901"/>
          </a:xfrm>
          <a:prstGeom prst="rect">
            <a:avLst/>
          </a:prstGeom>
        </p:spPr>
        <p:txBody>
          <a:bodyPr vert="horz" lIns="91440" tIns="45720" rIns="91440" bIns="45720" rtlCol="0" anchor="ctr" anchorCtr="0">
            <a:noAutofit/>
          </a:bodyPr>
          <a:lstStyle/>
          <a:p>
            <a:r>
              <a:rPr lang="zh-TW" altLang="en-US" dirty="0"/>
              <a:t>按一下以編輯</a:t>
            </a:r>
            <a:endParaRPr lang="en-US" dirty="0"/>
          </a:p>
        </p:txBody>
      </p:sp>
      <p:sp>
        <p:nvSpPr>
          <p:cNvPr id="5" name="Footer Placeholder 4"/>
          <p:cNvSpPr>
            <a:spLocks noGrp="1"/>
          </p:cNvSpPr>
          <p:nvPr>
            <p:ph type="ftr" sz="quarter" idx="3"/>
          </p:nvPr>
        </p:nvSpPr>
        <p:spPr>
          <a:xfrm>
            <a:off x="2764640" y="6459790"/>
            <a:ext cx="3617103" cy="365125"/>
          </a:xfrm>
          <a:prstGeom prst="rect">
            <a:avLst/>
          </a:prstGeom>
        </p:spPr>
        <p:txBody>
          <a:bodyPr vert="horz" lIns="91440" tIns="45720" rIns="91440" bIns="45720" rtlCol="0" anchor="ctr"/>
          <a:lstStyle>
            <a:lvl1pPr algn="ctr">
              <a:defRPr sz="1013" cap="all" baseline="0">
                <a:solidFill>
                  <a:srgbClr val="FFFFFF"/>
                </a:solidFill>
                <a:latin typeface="微軟正黑體" panose="020B0604030504040204" pitchFamily="34" charset="-120"/>
                <a:ea typeface="微軟正黑體" panose="020B0604030504040204" pitchFamily="34" charset="-120"/>
              </a:defRPr>
            </a:lvl1pPr>
          </a:lstStyle>
          <a:p>
            <a:endParaRPr lang="zh-TW" altLang="en-US"/>
          </a:p>
        </p:txBody>
      </p:sp>
      <p:sp>
        <p:nvSpPr>
          <p:cNvPr id="6" name="Slide Number Placeholder 5"/>
          <p:cNvSpPr>
            <a:spLocks noGrp="1"/>
          </p:cNvSpPr>
          <p:nvPr>
            <p:ph type="sldNum" sz="quarter" idx="4"/>
          </p:nvPr>
        </p:nvSpPr>
        <p:spPr>
          <a:xfrm>
            <a:off x="7425346" y="6459790"/>
            <a:ext cx="984019" cy="365125"/>
          </a:xfrm>
          <a:prstGeom prst="rect">
            <a:avLst/>
          </a:prstGeom>
        </p:spPr>
        <p:txBody>
          <a:bodyPr vert="horz" lIns="91440" tIns="45720" rIns="91440" bIns="45720" rtlCol="0" anchor="ctr"/>
          <a:lstStyle>
            <a:lvl1pPr algn="r">
              <a:defRPr sz="591">
                <a:solidFill>
                  <a:srgbClr val="FFFFFF"/>
                </a:solidFill>
              </a:defRPr>
            </a:lvl1pPr>
          </a:lstStyle>
          <a:p>
            <a:fld id="{F7FD2403-C5F1-40B7-9D50-658E88770C8A}" type="slidenum">
              <a:rPr lang="zh-TW" altLang="en-US" smtClean="0"/>
              <a:t>‹#›</a:t>
            </a:fld>
            <a:endParaRPr lang="zh-TW" altLang="en-US"/>
          </a:p>
        </p:txBody>
      </p:sp>
      <p:sp>
        <p:nvSpPr>
          <p:cNvPr id="17" name="矩形 16"/>
          <p:cNvSpPr/>
          <p:nvPr/>
        </p:nvSpPr>
        <p:spPr>
          <a:xfrm>
            <a:off x="0" y="6402344"/>
            <a:ext cx="2733441" cy="323165"/>
          </a:xfrm>
          <a:prstGeom prst="rect">
            <a:avLst/>
          </a:prstGeom>
        </p:spPr>
        <p:txBody>
          <a:bodyPr wrap="none">
            <a:spAutoFit/>
          </a:bodyPr>
          <a:lstStyle/>
          <a:p>
            <a:r>
              <a:rPr lang="zh-TW" altLang="en-US" sz="1500" b="1" dirty="0">
                <a:solidFill>
                  <a:schemeClr val="bg1"/>
                </a:solidFill>
                <a:latin typeface="微軟正黑體" panose="020B0604030504040204" pitchFamily="34" charset="-120"/>
                <a:ea typeface="微軟正黑體" panose="020B0604030504040204" pitchFamily="34" charset="-120"/>
              </a:rPr>
              <a:t>國立清華大學 普通物理實驗室</a:t>
            </a:r>
          </a:p>
        </p:txBody>
      </p:sp>
      <p:sp>
        <p:nvSpPr>
          <p:cNvPr id="18" name="文字方塊 17">
            <a:extLst>
              <a:ext uri="{FF2B5EF4-FFF2-40B4-BE49-F238E27FC236}">
                <a16:creationId xmlns:a16="http://schemas.microsoft.com/office/drawing/2014/main" id="{D4DF27C1-B21C-46EA-B7EC-4025931BCA1D}"/>
              </a:ext>
            </a:extLst>
          </p:cNvPr>
          <p:cNvSpPr txBox="1"/>
          <p:nvPr/>
        </p:nvSpPr>
        <p:spPr>
          <a:xfrm>
            <a:off x="8040086" y="6453337"/>
            <a:ext cx="731419" cy="276999"/>
          </a:xfrm>
          <a:prstGeom prst="rect">
            <a:avLst/>
          </a:prstGeom>
          <a:noFill/>
        </p:spPr>
        <p:txBody>
          <a:bodyPr wrap="none" rtlCol="0">
            <a:spAutoFit/>
          </a:bodyPr>
          <a:lstStyle/>
          <a:p>
            <a:r>
              <a:rPr lang="en-US" altLang="zh-TW" sz="1200" dirty="0">
                <a:solidFill>
                  <a:schemeClr val="bg1"/>
                </a:solidFill>
              </a:rPr>
              <a:t>By FYLEE</a:t>
            </a:r>
            <a:endParaRPr lang="zh-TW" altLang="en-US" sz="1200" dirty="0">
              <a:solidFill>
                <a:schemeClr val="bg1"/>
              </a:solidFill>
            </a:endParaRPr>
          </a:p>
        </p:txBody>
      </p:sp>
      <p:grpSp>
        <p:nvGrpSpPr>
          <p:cNvPr id="19" name="群組 18">
            <a:extLst>
              <a:ext uri="{FF2B5EF4-FFF2-40B4-BE49-F238E27FC236}">
                <a16:creationId xmlns:a16="http://schemas.microsoft.com/office/drawing/2014/main" id="{23C202A5-9DB5-4495-8828-74BEF6F09061}"/>
              </a:ext>
            </a:extLst>
          </p:cNvPr>
          <p:cNvGrpSpPr/>
          <p:nvPr/>
        </p:nvGrpSpPr>
        <p:grpSpPr>
          <a:xfrm>
            <a:off x="187203" y="55547"/>
            <a:ext cx="1826512" cy="393708"/>
            <a:chOff x="153201" y="57303"/>
            <a:chExt cx="1826512" cy="393708"/>
          </a:xfrm>
          <a:effectLst>
            <a:outerShdw blurRad="50800" dist="50800" dir="5400000" algn="ctr" rotWithShape="0">
              <a:schemeClr val="bg1"/>
            </a:outerShdw>
          </a:effectLst>
        </p:grpSpPr>
        <p:sp>
          <p:nvSpPr>
            <p:cNvPr id="20" name="矩形 19">
              <a:extLst>
                <a:ext uri="{FF2B5EF4-FFF2-40B4-BE49-F238E27FC236}">
                  <a16:creationId xmlns:a16="http://schemas.microsoft.com/office/drawing/2014/main" id="{ACA8338C-78A0-48BA-BA5F-57FDD38BA053}"/>
                </a:ext>
              </a:extLst>
            </p:cNvPr>
            <p:cNvSpPr/>
            <p:nvPr/>
          </p:nvSpPr>
          <p:spPr>
            <a:xfrm>
              <a:off x="153201" y="57303"/>
              <a:ext cx="1826512" cy="365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effectLst/>
              </a:endParaRPr>
            </a:p>
          </p:txBody>
        </p:sp>
        <p:pic>
          <p:nvPicPr>
            <p:cNvPr id="21" name="圖片 20">
              <a:extLst>
                <a:ext uri="{FF2B5EF4-FFF2-40B4-BE49-F238E27FC236}">
                  <a16:creationId xmlns:a16="http://schemas.microsoft.com/office/drawing/2014/main" id="{440DE1D8-109D-4181-8155-9E9D25C5D6DA}"/>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53201" y="85709"/>
              <a:ext cx="1826512" cy="365302"/>
            </a:xfrm>
            <a:prstGeom prst="rect">
              <a:avLst/>
            </a:prstGeom>
          </p:spPr>
        </p:pic>
      </p:grpSp>
    </p:spTree>
    <p:extLst>
      <p:ext uri="{BB962C8B-B14F-4D97-AF65-F5344CB8AC3E}">
        <p14:creationId xmlns:p14="http://schemas.microsoft.com/office/powerpoint/2010/main" val="41320851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514350" rtl="0" eaLnBrk="1" latinLnBrk="0" hangingPunct="1">
        <a:lnSpc>
          <a:spcPct val="85000"/>
        </a:lnSpc>
        <a:spcBef>
          <a:spcPct val="0"/>
        </a:spcBef>
        <a:buNone/>
        <a:defRPr sz="3300" b="1" kern="1200" spc="-28" baseline="0">
          <a:solidFill>
            <a:schemeClr val="tx1"/>
          </a:solidFill>
          <a:effectLst/>
          <a:latin typeface="微軟正黑體" panose="020B0604030504040204" pitchFamily="34" charset="-120"/>
          <a:ea typeface="微軟正黑體" panose="020B0604030504040204" pitchFamily="34" charset="-120"/>
          <a:cs typeface="+mj-cs"/>
        </a:defRPr>
      </a:lvl1pPr>
    </p:titleStyle>
    <p:bodyStyle>
      <a:lvl1pPr marL="0" indent="0" algn="l" defTabSz="514350" rtl="0" eaLnBrk="1" latinLnBrk="0" hangingPunct="1">
        <a:lnSpc>
          <a:spcPct val="90000"/>
        </a:lnSpc>
        <a:spcBef>
          <a:spcPts val="675"/>
        </a:spcBef>
        <a:spcAft>
          <a:spcPts val="113"/>
        </a:spcAft>
        <a:buClr>
          <a:srgbClr val="9966FF"/>
        </a:buClr>
        <a:buSzPct val="100000"/>
        <a:buFont typeface="Wingdings" panose="05000000000000000000" pitchFamily="2" charset="2"/>
        <a:buNone/>
        <a:defRPr sz="1350" b="1" kern="1200">
          <a:solidFill>
            <a:schemeClr val="tx1"/>
          </a:solidFill>
          <a:latin typeface="微軟正黑體" panose="020B0604030504040204" pitchFamily="34" charset="-120"/>
          <a:ea typeface="微軟正黑體" panose="020B0604030504040204" pitchFamily="34" charset="-120"/>
          <a:cs typeface="+mn-cs"/>
        </a:defRPr>
      </a:lvl1pPr>
      <a:lvl2pPr marL="112514" indent="0" algn="l" defTabSz="514350" rtl="0" eaLnBrk="1" latinLnBrk="0" hangingPunct="1">
        <a:lnSpc>
          <a:spcPct val="90000"/>
        </a:lnSpc>
        <a:spcBef>
          <a:spcPts val="113"/>
        </a:spcBef>
        <a:spcAft>
          <a:spcPts val="225"/>
        </a:spcAft>
        <a:buClr>
          <a:srgbClr val="9966FF"/>
        </a:buClr>
        <a:buFont typeface="Wingdings" panose="05000000000000000000" pitchFamily="2" charset="2"/>
        <a:buNone/>
        <a:defRPr sz="1238" b="1" kern="1200">
          <a:solidFill>
            <a:schemeClr val="tx1"/>
          </a:solidFill>
          <a:latin typeface="微軟正黑體" panose="020B0604030504040204" pitchFamily="34" charset="-120"/>
          <a:ea typeface="微軟正黑體" panose="020B0604030504040204" pitchFamily="34" charset="-120"/>
          <a:cs typeface="+mn-cs"/>
        </a:defRPr>
      </a:lvl2pPr>
      <a:lvl3pPr marL="216027" indent="0" algn="l" defTabSz="514350" rtl="0" eaLnBrk="1" latinLnBrk="0" hangingPunct="1">
        <a:lnSpc>
          <a:spcPct val="90000"/>
        </a:lnSpc>
        <a:spcBef>
          <a:spcPts val="113"/>
        </a:spcBef>
        <a:spcAft>
          <a:spcPts val="225"/>
        </a:spcAft>
        <a:buClr>
          <a:srgbClr val="9966FF"/>
        </a:buClr>
        <a:buFont typeface="Arial" panose="020B0604020202020204" pitchFamily="34" charset="0"/>
        <a:buNone/>
        <a:defRPr sz="1125" b="1" kern="1200">
          <a:solidFill>
            <a:schemeClr val="tx1"/>
          </a:solidFill>
          <a:latin typeface="微軟正黑體" panose="020B0604030504040204" pitchFamily="34" charset="-120"/>
          <a:ea typeface="微軟正黑體" panose="020B0604030504040204" pitchFamily="34" charset="-120"/>
          <a:cs typeface="+mn-cs"/>
        </a:defRPr>
      </a:lvl3pPr>
      <a:lvl4pPr marL="318897" indent="0" algn="l" defTabSz="514350" rtl="0" eaLnBrk="1" latinLnBrk="0" hangingPunct="1">
        <a:lnSpc>
          <a:spcPct val="90000"/>
        </a:lnSpc>
        <a:spcBef>
          <a:spcPts val="113"/>
        </a:spcBef>
        <a:spcAft>
          <a:spcPts val="225"/>
        </a:spcAft>
        <a:buClr>
          <a:srgbClr val="9966FF"/>
        </a:buClr>
        <a:buFont typeface="Arial" panose="020B0604020202020204" pitchFamily="34" charset="0"/>
        <a:buNone/>
        <a:defRPr sz="1125" b="1" kern="1200">
          <a:solidFill>
            <a:schemeClr val="tx1"/>
          </a:solidFill>
          <a:latin typeface="微軟正黑體" panose="020B0604030504040204" pitchFamily="34" charset="-120"/>
          <a:ea typeface="微軟正黑體" panose="020B0604030504040204" pitchFamily="34" charset="-120"/>
          <a:cs typeface="+mn-cs"/>
        </a:defRPr>
      </a:lvl4pPr>
      <a:lvl5pPr marL="421767" indent="0" algn="l" defTabSz="514350" rtl="0" eaLnBrk="1" latinLnBrk="0" hangingPunct="1">
        <a:lnSpc>
          <a:spcPct val="90000"/>
        </a:lnSpc>
        <a:spcBef>
          <a:spcPts val="113"/>
        </a:spcBef>
        <a:spcAft>
          <a:spcPts val="225"/>
        </a:spcAft>
        <a:buClr>
          <a:srgbClr val="9966FF"/>
        </a:buClr>
        <a:buFont typeface="Arial" panose="020B0604020202020204" pitchFamily="34" charset="0"/>
        <a:buNone/>
        <a:defRPr sz="1125" b="1" kern="1200">
          <a:solidFill>
            <a:schemeClr val="tx1"/>
          </a:solidFill>
          <a:latin typeface="微軟正黑體" panose="020B0604030504040204" pitchFamily="34" charset="-120"/>
          <a:ea typeface="微軟正黑體" panose="020B0604030504040204" pitchFamily="34" charset="-120"/>
          <a:cs typeface="+mn-cs"/>
        </a:defRPr>
      </a:lvl5pPr>
      <a:lvl6pPr marL="6187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6pPr>
      <a:lvl7pPr marL="7312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7pPr>
      <a:lvl8pPr marL="8437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8pPr>
      <a:lvl9pPr marL="9562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hyperlink" Target="https://en.wikipedia.org/wiki/Bibcode" TargetMode="External"/><Relationship Id="rId7" Type="http://schemas.openxmlformats.org/officeDocument/2006/relationships/image" Target="../media/image16.jpg"/><Relationship Id="rId2" Type="http://schemas.openxmlformats.org/officeDocument/2006/relationships/hyperlink" Target="https://en.wikipedia.org/wiki/Tippe_top" TargetMode="External"/><Relationship Id="rId1" Type="http://schemas.openxmlformats.org/officeDocument/2006/relationships/slideLayout" Target="../slideLayouts/slideLayout6.xml"/><Relationship Id="rId6" Type="http://schemas.openxmlformats.org/officeDocument/2006/relationships/hyperlink" Target="https://doi.org/10.1119/1.10926" TargetMode="External"/><Relationship Id="rId5" Type="http://schemas.openxmlformats.org/officeDocument/2006/relationships/hyperlink" Target="https://en.wikipedia.org/wiki/Digital_object_identifier" TargetMode="External"/><Relationship Id="rId4" Type="http://schemas.openxmlformats.org/officeDocument/2006/relationships/hyperlink" Target="http://adsabs.harvard.edu/abs/1977AmJPh..45...12C" TargetMode="Externa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hyperlink" Target="http://www.youtube.com/watch?v=VNb0bgz3duk" TargetMode="External"/><Relationship Id="rId3" Type="http://schemas.openxmlformats.org/officeDocument/2006/relationships/slide" Target="slide2.xml"/><Relationship Id="rId7" Type="http://schemas.openxmlformats.org/officeDocument/2006/relationships/hyperlink" Target="http://tw.youtube.com/watch?v=Sq9JysD5Rvs&amp;feature=related" TargetMode="External"/><Relationship Id="rId2" Type="http://schemas.openxmlformats.org/officeDocument/2006/relationships/image" Target="../media/image24.jpg"/><Relationship Id="rId1" Type="http://schemas.openxmlformats.org/officeDocument/2006/relationships/slideLayout" Target="../slideLayouts/slideLayout6.xml"/><Relationship Id="rId6" Type="http://schemas.openxmlformats.org/officeDocument/2006/relationships/hyperlink" Target="http://www.youtube.com/watch?v=9kWmz7Q3kag&amp;feature=related" TargetMode="External"/><Relationship Id="rId5" Type="http://schemas.openxmlformats.org/officeDocument/2006/relationships/hyperlink" Target="https://webpac.lib.nthu.edu.tw/F/JDL7XB4JYFV76HMTCN2FLYBIQYUQPVPU6S6Y491GUAPDT3QNQ7-16623?func=full-set-set&amp;set_number=008395&amp;set_entry=000001&amp;format=999" TargetMode="External"/><Relationship Id="rId4" Type="http://schemas.openxmlformats.org/officeDocument/2006/relationships/hyperlink" Target="https://en.wikipedia.org/wiki/Rattleback" TargetMode="External"/></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hyperlink" Target="https://web.archive.org/web/20040617014034/http:/physicsweb.org/article/news/4/4/12" TargetMode="External"/><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hyperlink" Target="http://eulersdisk.com/" TargetMode="External"/><Relationship Id="rId5" Type="http://schemas.openxmlformats.org/officeDocument/2006/relationships/hyperlink" Target="https://en.wikipedia.org/wiki/Euler%27s_Disk" TargetMode="External"/><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www.youtube.com/watch?v=ljnUyv5EImY&amp;t=256s" TargetMode="Externa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Yo-yo" TargetMode="External"/><Relationship Id="rId2" Type="http://schemas.openxmlformats.org/officeDocument/2006/relationships/image" Target="../media/image29.jpg"/><Relationship Id="rId1" Type="http://schemas.openxmlformats.org/officeDocument/2006/relationships/slideLayout" Target="../slideLayouts/slideLayout6.xml"/><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7.xml"/><Relationship Id="rId18" Type="http://schemas.openxmlformats.org/officeDocument/2006/relationships/slide" Target="slide23.xml"/><Relationship Id="rId26" Type="http://schemas.openxmlformats.org/officeDocument/2006/relationships/image" Target="../media/image3.png"/><Relationship Id="rId3" Type="http://schemas.openxmlformats.org/officeDocument/2006/relationships/slide" Target="slide33.xml"/><Relationship Id="rId21" Type="http://schemas.openxmlformats.org/officeDocument/2006/relationships/slide" Target="slide27.xml"/><Relationship Id="rId7" Type="http://schemas.openxmlformats.org/officeDocument/2006/relationships/slide" Target="slide4.xml"/><Relationship Id="rId12" Type="http://schemas.openxmlformats.org/officeDocument/2006/relationships/slide" Target="slide15.xml"/><Relationship Id="rId17" Type="http://schemas.openxmlformats.org/officeDocument/2006/relationships/slide" Target="slide22.xml"/><Relationship Id="rId25" Type="http://schemas.openxmlformats.org/officeDocument/2006/relationships/slide" Target="slide31.xml"/><Relationship Id="rId2" Type="http://schemas.openxmlformats.org/officeDocument/2006/relationships/notesSlide" Target="../notesSlides/notesSlide1.xml"/><Relationship Id="rId16" Type="http://schemas.openxmlformats.org/officeDocument/2006/relationships/slide" Target="slide20.xml"/><Relationship Id="rId20" Type="http://schemas.openxmlformats.org/officeDocument/2006/relationships/slide" Target="slide26.xml"/><Relationship Id="rId1" Type="http://schemas.openxmlformats.org/officeDocument/2006/relationships/slideLayout" Target="../slideLayouts/slideLayout6.xml"/><Relationship Id="rId6" Type="http://schemas.openxmlformats.org/officeDocument/2006/relationships/slide" Target="slide3.xml"/><Relationship Id="rId11" Type="http://schemas.openxmlformats.org/officeDocument/2006/relationships/slide" Target="slide13.xml"/><Relationship Id="rId24" Type="http://schemas.openxmlformats.org/officeDocument/2006/relationships/slide" Target="slide30.xml"/><Relationship Id="rId5" Type="http://schemas.openxmlformats.org/officeDocument/2006/relationships/slide" Target="slide38.xml"/><Relationship Id="rId15" Type="http://schemas.openxmlformats.org/officeDocument/2006/relationships/slide" Target="slide19.xml"/><Relationship Id="rId23" Type="http://schemas.openxmlformats.org/officeDocument/2006/relationships/slide" Target="slide29.xml"/><Relationship Id="rId10" Type="http://schemas.openxmlformats.org/officeDocument/2006/relationships/slide" Target="slide11.xml"/><Relationship Id="rId19" Type="http://schemas.openxmlformats.org/officeDocument/2006/relationships/slide" Target="slide25.xml"/><Relationship Id="rId4" Type="http://schemas.openxmlformats.org/officeDocument/2006/relationships/slide" Target="slide32.xml"/><Relationship Id="rId9" Type="http://schemas.openxmlformats.org/officeDocument/2006/relationships/slide" Target="slide6.xml"/><Relationship Id="rId14" Type="http://schemas.openxmlformats.org/officeDocument/2006/relationships/slide" Target="slide18.xml"/><Relationship Id="rId22" Type="http://schemas.openxmlformats.org/officeDocument/2006/relationships/slide" Target="slide28.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en.wikipedia.org/wiki/Chatter_ring" TargetMode="Externa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teachersource.com/downloads/video/insta-flow-ring-2.mp4" TargetMode="External"/><Relationship Id="rId1" Type="http://schemas.openxmlformats.org/officeDocument/2006/relationships/slideLayout" Target="../slideLayouts/slideLayout6.xml"/><Relationship Id="rId5" Type="http://schemas.openxmlformats.org/officeDocument/2006/relationships/slide" Target="slide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6.xml"/><Relationship Id="rId5" Type="http://schemas.openxmlformats.org/officeDocument/2006/relationships/slide" Target="slide2.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iI2-i42itBU" TargetMode="External"/><Relationship Id="rId2" Type="http://schemas.openxmlformats.org/officeDocument/2006/relationships/hyperlink" Target="https://www.spiralwishingwells.com/guide/physics.html" TargetMode="External"/><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sbbjhNLiL3c" TargetMode="External"/><Relationship Id="rId2" Type="http://schemas.openxmlformats.org/officeDocument/2006/relationships/hyperlink" Target="https://swingingsticks.com/" TargetMode="Externa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slide" Target="slide2.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BjrIEId6y34" TargetMode="External"/><Relationship Id="rId2" Type="http://schemas.openxmlformats.org/officeDocument/2006/relationships/hyperlink" Target="https://en.wikipedia.org/wiki/Astrojax" TargetMode="External"/><Relationship Id="rId1" Type="http://schemas.openxmlformats.org/officeDocument/2006/relationships/slideLayout" Target="../slideLayouts/slideLayout6.xml"/><Relationship Id="rId5" Type="http://schemas.openxmlformats.org/officeDocument/2006/relationships/slide" Target="slide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wifyL-i-9nw" TargetMode="External"/><Relationship Id="rId2" Type="http://schemas.openxmlformats.org/officeDocument/2006/relationships/hyperlink" Target="https://www.youtube.com/watch?v=JadGe7IqlM0" TargetMode="External"/><Relationship Id="rId1" Type="http://schemas.openxmlformats.org/officeDocument/2006/relationships/slideLayout" Target="../slideLayouts/slideLayout6.xml"/><Relationship Id="rId5" Type="http://schemas.openxmlformats.org/officeDocument/2006/relationships/image" Target="../media/image39.jpg"/><Relationship Id="rId4" Type="http://schemas.openxmlformats.org/officeDocument/2006/relationships/slide" Target="slide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42.sv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k8QGnjO_etw" TargetMode="External"/><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hyperlink" Target="https://www.youtube.com/watch?v=lvfzdibrUFA"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zh.wikipedia.org/zh-tw/%E8%8C%B6%E5%8F%B6%E6%82%96%E8%AE%BA" TargetMode="External"/><Relationship Id="rId2" Type="http://schemas.openxmlformats.org/officeDocument/2006/relationships/hyperlink" Target="https://en.wikipedia.org/wiki/Tea_leaf_paradox" TargetMode="External"/><Relationship Id="rId1" Type="http://schemas.openxmlformats.org/officeDocument/2006/relationships/slideLayout" Target="../slideLayouts/slideLayout6.xml"/><Relationship Id="rId6" Type="http://schemas.microsoft.com/office/2007/relationships/hdphoto" Target="../media/hdphoto7.wdp"/><Relationship Id="rId5" Type="http://schemas.openxmlformats.org/officeDocument/2006/relationships/image" Target="../media/image44.png"/><Relationship Id="rId4" Type="http://schemas.openxmlformats.org/officeDocument/2006/relationships/slide" Target="slide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hyperlink" Target="https://physics.calpoly.edu/physics-121-weeks-9-10"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hyperlink" Target="https://www.youtube.com/watch?v=arK1Su6f6o8" TargetMode="External"/><Relationship Id="rId1" Type="http://schemas.openxmlformats.org/officeDocument/2006/relationships/slideLayout" Target="../slideLayouts/slideLayout6.xml"/><Relationship Id="rId5" Type="http://schemas.openxmlformats.org/officeDocument/2006/relationships/slide" Target="slide2.xml"/><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36.xml.rels><?xml version="1.0" encoding="UTF-8" standalone="yes"?>
<Relationships xmlns="http://schemas.openxmlformats.org/package/2006/relationships"><Relationship Id="rId8" Type="http://schemas.openxmlformats.org/officeDocument/2006/relationships/hyperlink" Target="http://www.quirkle.com/top/reviews.htm" TargetMode="External"/><Relationship Id="rId3" Type="http://schemas.openxmlformats.org/officeDocument/2006/relationships/image" Target="../media/image49.jpeg"/><Relationship Id="rId7" Type="http://schemas.openxmlformats.org/officeDocument/2006/relationships/hyperlink" Target="http://www.quirkle.com/top/index.htm"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http://www.quirkle.com/top/images/force%20diagram.jpg" TargetMode="External"/><Relationship Id="rId11" Type="http://schemas.openxmlformats.org/officeDocument/2006/relationships/image" Target="http://www.quirkle.com/top/images/bottom.jpg" TargetMode="External"/><Relationship Id="rId5" Type="http://schemas.openxmlformats.org/officeDocument/2006/relationships/image" Target="../media/image50.jpeg"/><Relationship Id="rId10" Type="http://schemas.openxmlformats.org/officeDocument/2006/relationships/image" Target="../media/image51.jpeg"/><Relationship Id="rId4" Type="http://schemas.openxmlformats.org/officeDocument/2006/relationships/image" Target="http://www.quirkle.com/top/images/quarkwithlaser.jpg" TargetMode="External"/><Relationship Id="rId9" Type="http://schemas.openxmlformats.org/officeDocument/2006/relationships/slide" Target="slide2.xml"/></Relationships>
</file>

<file path=ppt/slides/_rels/slide37.xml.rels><?xml version="1.0" encoding="UTF-8" standalone="yes"?>
<Relationships xmlns="http://schemas.openxmlformats.org/package/2006/relationships"><Relationship Id="rId3" Type="http://schemas.openxmlformats.org/officeDocument/2006/relationships/hyperlink" Target="https://physics.calpoly.edu/physics-121-weeks-9-10" TargetMode="External"/><Relationship Id="rId2" Type="http://schemas.openxmlformats.org/officeDocument/2006/relationships/hyperlink" Target="https://www.youtube.com/watch?v=wcKyq-e-Soo" TargetMode="External"/><Relationship Id="rId1" Type="http://schemas.openxmlformats.org/officeDocument/2006/relationships/slideLayout" Target="../slideLayouts/slideLayout6.xml"/><Relationship Id="rId5" Type="http://schemas.openxmlformats.org/officeDocument/2006/relationships/hyperlink" Target="https://www.youtube.com/watch?v=Ab0_sH5-dE0" TargetMode="External"/><Relationship Id="rId4" Type="http://schemas.openxmlformats.org/officeDocument/2006/relationships/hyperlink" Target="https://www.youtube.com/watch?v=qLDtviqVisY"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en.wikipedia.org/wiki/Fidget_spinner" TargetMode="External"/><Relationship Id="rId2" Type="http://schemas.openxmlformats.org/officeDocument/2006/relationships/image" Target="../media/image52.jpg"/><Relationship Id="rId1" Type="http://schemas.openxmlformats.org/officeDocument/2006/relationships/slideLayout" Target="../slideLayouts/slideLayout6.xml"/><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hyperlink" Target="http://demo.phy.tw/experiment/dynamics/wheel-and-chair/" TargetMode="External"/><Relationship Id="rId2" Type="http://schemas.openxmlformats.org/officeDocument/2006/relationships/hyperlink" Target="https://youtu.be/vBqwB6cTP1w" TargetMode="External"/><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hyperlink" Target="http://zh.wikipedia.org/wiki/%E8%A7%92%E5%8A%A8%E9%87%8F%E5%AE%88%E6%81%92%E5%AE%9A%E5%BE%8B"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hyperlink" Target="https://www.youtube.com/watch?v=vBqwB6cTP1w" TargetMode="External"/><Relationship Id="rId1" Type="http://schemas.openxmlformats.org/officeDocument/2006/relationships/slideLayout" Target="../slideLayouts/slideLayout6.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hyperlink" Target="http://zh.wikipedia.org/wiki/%E9%99%80%E8%9E%BA%E5%84%80" TargetMode="External"/><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hyperlink" Target="http://big5.lrn.cn/science/surveyknowledge/200711/t20071112_167176.htm"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14.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6E99571-2FF4-4524-8AB7-9C78545E3719}"/>
              </a:ext>
            </a:extLst>
          </p:cNvPr>
          <p:cNvSpPr>
            <a:spLocks noGrp="1"/>
          </p:cNvSpPr>
          <p:nvPr>
            <p:ph type="ctrTitle"/>
          </p:nvPr>
        </p:nvSpPr>
        <p:spPr>
          <a:xfrm>
            <a:off x="467299" y="1790241"/>
            <a:ext cx="7851648" cy="1828800"/>
          </a:xfrm>
        </p:spPr>
        <p:txBody>
          <a:bodyPr anchor="ctr">
            <a:normAutofit/>
          </a:bodyPr>
          <a:lstStyle/>
          <a:p>
            <a:pPr algn="ctr"/>
            <a:r>
              <a:rPr lang="zh-TW" altLang="en-US" sz="6000" b="1" dirty="0">
                <a:solidFill>
                  <a:srgbClr val="0000CC"/>
                </a:solidFill>
                <a:effectLst/>
                <a:latin typeface="微軟正黑體" panose="020B0604030504040204" pitchFamily="34" charset="-120"/>
                <a:ea typeface="微軟正黑體" panose="020B0604030504040204" pitchFamily="34" charset="-120"/>
              </a:rPr>
              <a:t>演示 </a:t>
            </a:r>
            <a:r>
              <a:rPr lang="en-US" altLang="zh-TW" sz="6000" b="1" dirty="0">
                <a:solidFill>
                  <a:srgbClr val="0000CC"/>
                </a:solidFill>
                <a:effectLst/>
                <a:latin typeface="微軟正黑體" panose="020B0604030504040204" pitchFamily="34" charset="-120"/>
                <a:ea typeface="微軟正黑體" panose="020B0604030504040204" pitchFamily="34" charset="-120"/>
              </a:rPr>
              <a:t>B</a:t>
            </a:r>
            <a:endParaRPr lang="zh-TW" altLang="en-US" sz="6000" b="1" dirty="0">
              <a:effectLst/>
              <a:latin typeface="微軟正黑體" panose="020B0604030504040204" pitchFamily="34" charset="-120"/>
              <a:ea typeface="微軟正黑體" panose="020B0604030504040204" pitchFamily="34" charset="-120"/>
            </a:endParaRPr>
          </a:p>
        </p:txBody>
      </p:sp>
      <p:sp>
        <p:nvSpPr>
          <p:cNvPr id="3" name="副標題 2">
            <a:extLst>
              <a:ext uri="{FF2B5EF4-FFF2-40B4-BE49-F238E27FC236}">
                <a16:creationId xmlns:a16="http://schemas.microsoft.com/office/drawing/2014/main" id="{644B963C-FA75-4180-843E-32814A9B9C99}"/>
              </a:ext>
            </a:extLst>
          </p:cNvPr>
          <p:cNvSpPr>
            <a:spLocks noGrp="1"/>
          </p:cNvSpPr>
          <p:nvPr>
            <p:ph type="subTitle" idx="1"/>
          </p:nvPr>
        </p:nvSpPr>
        <p:spPr>
          <a:xfrm>
            <a:off x="1029160" y="4032173"/>
            <a:ext cx="7854696" cy="1665059"/>
          </a:xfrm>
        </p:spPr>
        <p:txBody>
          <a:bodyPr/>
          <a:lstStyle/>
          <a:p>
            <a:pPr marR="34290" lvl="0" algn="r" defTabSz="514350">
              <a:spcBef>
                <a:spcPts val="675"/>
              </a:spcBef>
              <a:spcAft>
                <a:spcPts val="113"/>
              </a:spcAft>
              <a:buClr>
                <a:srgbClr val="9966FF"/>
              </a:buClr>
              <a:buSzPct val="100000"/>
            </a:pPr>
            <a:r>
              <a:rPr kumimoji="1" lang="zh-TW" altLang="en-US" sz="4800" b="1" dirty="0">
                <a:solidFill>
                  <a:srgbClr val="0000CC"/>
                </a:solidFill>
                <a:latin typeface="Arial" charset="0"/>
                <a:ea typeface="微軟正黑體" panose="020B0604030504040204" pitchFamily="34" charset="-120"/>
              </a:rPr>
              <a:t>轉動</a:t>
            </a:r>
            <a:r>
              <a:rPr kumimoji="1" lang="zh-TW" altLang="zh-TW" sz="4800" b="1" dirty="0">
                <a:solidFill>
                  <a:srgbClr val="0000CC"/>
                </a:solidFill>
                <a:latin typeface="Arial" charset="0"/>
                <a:ea typeface="微軟正黑體" panose="020B0604030504040204" pitchFamily="34" charset="-120"/>
              </a:rPr>
              <a:t>演示實驗</a:t>
            </a:r>
            <a:endParaRPr lang="zh-TW" altLang="en-US" sz="4800" b="1" dirty="0">
              <a:solidFill>
                <a:srgbClr val="0000CC"/>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94334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9">
            <a:extLst>
              <a:ext uri="{FF2B5EF4-FFF2-40B4-BE49-F238E27FC236}">
                <a16:creationId xmlns:a16="http://schemas.microsoft.com/office/drawing/2014/main" id="{83796879-4D2D-4237-80D4-C9EA79BF4FFE}"/>
              </a:ext>
            </a:extLst>
          </p:cNvPr>
          <p:cNvSpPr txBox="1">
            <a:spLocks noChangeArrowheads="1"/>
          </p:cNvSpPr>
          <p:nvPr/>
        </p:nvSpPr>
        <p:spPr bwMode="auto">
          <a:xfrm>
            <a:off x="263207" y="2450923"/>
            <a:ext cx="8880793" cy="3795141"/>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br>
              <a:rPr lang="zh-TW" altLang="en-US"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轉動慣量，重心。</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pPr marL="285750" indent="-285750">
              <a:lnSpc>
                <a:spcPct val="120000"/>
              </a:lnSpc>
              <a:buFont typeface="Arial" panose="020B0604020202020204" pitchFamily="34" charset="0"/>
              <a:buChar char="•"/>
            </a:pPr>
            <a:r>
              <a:rPr lang="en-US" altLang="zh-TW" dirty="0">
                <a:hlinkClick r:id="rId2"/>
              </a:rPr>
              <a:t>https://en.wikipedia.org/wiki/Tippe_top</a:t>
            </a:r>
            <a:endParaRPr lang="en-US" altLang="zh-TW" dirty="0"/>
          </a:p>
          <a:p>
            <a:pPr marL="285750" indent="-285750">
              <a:lnSpc>
                <a:spcPct val="120000"/>
              </a:lnSpc>
              <a:buFont typeface="Arial" panose="020B0604020202020204" pitchFamily="34" charset="0"/>
              <a:buChar char="•"/>
            </a:pPr>
            <a:r>
              <a:rPr lang="en-US" altLang="zh-TW" i="1" dirty="0"/>
              <a:t>Cohen, R. J. (1977). "The </a:t>
            </a:r>
            <a:r>
              <a:rPr lang="en-US" altLang="zh-TW" i="1" dirty="0" err="1"/>
              <a:t>tippe</a:t>
            </a:r>
            <a:r>
              <a:rPr lang="en-US" altLang="zh-TW" i="1" dirty="0"/>
              <a:t> top revisited". American Journal of Physics. </a:t>
            </a:r>
            <a:r>
              <a:rPr lang="en-US" altLang="zh-TW" b="1" i="1" dirty="0"/>
              <a:t>45</a:t>
            </a:r>
            <a:r>
              <a:rPr lang="en-US" altLang="zh-TW" i="1" dirty="0"/>
              <a:t>: 12. </a:t>
            </a:r>
            <a:r>
              <a:rPr lang="en-US" altLang="zh-TW" i="1" dirty="0">
                <a:hlinkClick r:id="rId3" tooltip="Bibcode"/>
              </a:rPr>
              <a:t>Bibcode</a:t>
            </a:r>
            <a:r>
              <a:rPr lang="en-US" altLang="zh-TW" i="1" dirty="0"/>
              <a:t>:</a:t>
            </a:r>
            <a:r>
              <a:rPr lang="en-US" altLang="zh-TW" i="1" dirty="0">
                <a:hlinkClick r:id="rId4"/>
              </a:rPr>
              <a:t>1977AmJPh..45...12C</a:t>
            </a:r>
            <a:r>
              <a:rPr lang="en-US" altLang="zh-TW" i="1" dirty="0"/>
              <a:t>. </a:t>
            </a:r>
            <a:r>
              <a:rPr lang="en-US" altLang="zh-TW" i="1" dirty="0">
                <a:hlinkClick r:id="rId5" tooltip="Digital object identifier"/>
              </a:rPr>
              <a:t>doi</a:t>
            </a:r>
            <a:r>
              <a:rPr lang="en-US" altLang="zh-TW" i="1" dirty="0"/>
              <a:t>:</a:t>
            </a:r>
            <a:r>
              <a:rPr lang="en-US" altLang="zh-TW" i="1" dirty="0">
                <a:hlinkClick r:id="rId6"/>
              </a:rPr>
              <a:t>10.1119/1.10926</a:t>
            </a:r>
            <a:r>
              <a:rPr lang="en-US" altLang="zh-TW" i="1" dirty="0"/>
              <a:t>.</a:t>
            </a:r>
            <a:endParaRPr lang="zh-TW" altLang="en-US" dirty="0"/>
          </a:p>
        </p:txBody>
      </p:sp>
      <p:sp>
        <p:nvSpPr>
          <p:cNvPr id="8" name="矩形 7">
            <a:extLst>
              <a:ext uri="{FF2B5EF4-FFF2-40B4-BE49-F238E27FC236}">
                <a16:creationId xmlns:a16="http://schemas.microsoft.com/office/drawing/2014/main" id="{19E078A1-3736-44CB-AC5C-B8739462AD27}"/>
              </a:ext>
            </a:extLst>
          </p:cNvPr>
          <p:cNvSpPr/>
          <p:nvPr/>
        </p:nvSpPr>
        <p:spPr>
          <a:xfrm>
            <a:off x="263207" y="996523"/>
            <a:ext cx="5437506" cy="1381789"/>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a:lnSpc>
                <a:spcPct val="120000"/>
              </a:lnSpc>
            </a:pPr>
            <a:r>
              <a:rPr lang="zh-TW" altLang="en-US" sz="2400" dirty="0">
                <a:solidFill>
                  <a:prstClr val="black"/>
                </a:solidFill>
                <a:latin typeface="微軟正黑體" panose="020B0604030504040204" pitchFamily="34" charset="-120"/>
                <a:ea typeface="微軟正黑體" panose="020B0604030504040204" pitchFamily="34" charset="-120"/>
              </a:rPr>
              <a:t>於桌面或地面快速轉動陀螺，會發現陀螺最後會站立起來。觀察並解釋之。</a:t>
            </a:r>
            <a:endParaRPr lang="en-US" altLang="zh-TW" sz="2400" dirty="0">
              <a:solidFill>
                <a:prstClr val="black"/>
              </a:solidFill>
              <a:latin typeface="微軟正黑體" panose="020B0604030504040204" pitchFamily="34" charset="-120"/>
              <a:ea typeface="微軟正黑體" panose="020B0604030504040204" pitchFamily="34" charset="-120"/>
            </a:endParaRPr>
          </a:p>
        </p:txBody>
      </p:sp>
      <p:sp>
        <p:nvSpPr>
          <p:cNvPr id="2" name="標題 1"/>
          <p:cNvSpPr>
            <a:spLocks noGrp="1"/>
          </p:cNvSpPr>
          <p:nvPr>
            <p:ph type="title"/>
          </p:nvPr>
        </p:nvSpPr>
        <p:spPr>
          <a:xfrm>
            <a:off x="2082540" y="33726"/>
            <a:ext cx="5224368" cy="807840"/>
          </a:xfrm>
        </p:spPr>
        <p:txBody>
          <a:bodyPr/>
          <a:lstStyle/>
          <a:p>
            <a:pPr algn="ctr"/>
            <a:r>
              <a:rPr lang="zh-TW" altLang="en-US" dirty="0">
                <a:solidFill>
                  <a:srgbClr val="0033CC"/>
                </a:solidFill>
              </a:rPr>
              <a:t>翻轉陀螺 </a:t>
            </a:r>
            <a:r>
              <a:rPr lang="en-US" altLang="zh-TW" dirty="0" err="1">
                <a:solidFill>
                  <a:srgbClr val="0033CC"/>
                </a:solidFill>
              </a:rPr>
              <a:t>Tippe</a:t>
            </a:r>
            <a:r>
              <a:rPr lang="en-US" altLang="zh-TW" dirty="0">
                <a:solidFill>
                  <a:srgbClr val="0033CC"/>
                </a:solidFill>
              </a:rPr>
              <a:t> Top</a:t>
            </a:r>
            <a:endParaRPr lang="zh-TW" altLang="en-US" dirty="0">
              <a:solidFill>
                <a:srgbClr val="0033CC"/>
              </a:solidFill>
            </a:endParaRPr>
          </a:p>
        </p:txBody>
      </p:sp>
      <p:pic>
        <p:nvPicPr>
          <p:cNvPr id="4" name="內容版面配置區 3"/>
          <p:cNvPicPr>
            <a:picLocks noGrp="1" noChangeAspect="1"/>
          </p:cNvPicPr>
          <p:nvPr>
            <p:ph idx="4294967295"/>
          </p:nvPr>
        </p:nvPicPr>
        <p:blipFill rotWithShape="1">
          <a:blip r:embed="rId7">
            <a:extLst>
              <a:ext uri="{28A0092B-C50C-407E-A947-70E740481C1C}">
                <a14:useLocalDpi xmlns:a14="http://schemas.microsoft.com/office/drawing/2010/main" val="0"/>
              </a:ext>
            </a:extLst>
          </a:blip>
          <a:srcRect t="16382" b="15952"/>
          <a:stretch/>
        </p:blipFill>
        <p:spPr>
          <a:xfrm>
            <a:off x="6024101" y="1056305"/>
            <a:ext cx="2856692" cy="1933019"/>
          </a:xfrm>
        </p:spPr>
      </p:pic>
      <p:sp>
        <p:nvSpPr>
          <p:cNvPr id="9" name="矩形 8">
            <a:hlinkClick r:id="rId8" action="ppaction://hlinksldjump"/>
            <a:extLst>
              <a:ext uri="{FF2B5EF4-FFF2-40B4-BE49-F238E27FC236}">
                <a16:creationId xmlns:a16="http://schemas.microsoft.com/office/drawing/2014/main" id="{BDB4AAD0-3948-415E-A70A-4A987F05CC64}"/>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8" action="ppaction://hlinksldjump"/>
              </a:rPr>
              <a:t>目錄</a:t>
            </a:r>
            <a:endParaRPr lang="zh-TW" altLang="en-US" dirty="0">
              <a:solidFill>
                <a:sysClr val="windowText" lastClr="000000"/>
              </a:solidFill>
            </a:endParaRPr>
          </a:p>
        </p:txBody>
      </p:sp>
    </p:spTree>
    <p:extLst>
      <p:ext uri="{BB962C8B-B14F-4D97-AF65-F5344CB8AC3E}">
        <p14:creationId xmlns:p14="http://schemas.microsoft.com/office/powerpoint/2010/main" val="812529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47E7CE0-88DB-8B0A-61C3-F47E75846F26}"/>
              </a:ext>
            </a:extLst>
          </p:cNvPr>
          <p:cNvSpPr>
            <a:spLocks noGrp="1"/>
          </p:cNvSpPr>
          <p:nvPr>
            <p:ph type="title"/>
          </p:nvPr>
        </p:nvSpPr>
        <p:spPr>
          <a:solidFill>
            <a:schemeClr val="bg1"/>
          </a:solidFill>
        </p:spPr>
        <p:txBody>
          <a:bodyPr>
            <a:normAutofit/>
          </a:bodyPr>
          <a:lstStyle/>
          <a:p>
            <a:r>
              <a:rPr lang="zh-TW" altLang="en-US" dirty="0">
                <a:solidFill>
                  <a:srgbClr val="0033CC"/>
                </a:solidFill>
              </a:rPr>
              <a:t>翻轉陀螺 </a:t>
            </a:r>
            <a:r>
              <a:rPr lang="en-US" altLang="zh-TW" dirty="0" err="1">
                <a:solidFill>
                  <a:srgbClr val="0033CC"/>
                </a:solidFill>
              </a:rPr>
              <a:t>Tippe</a:t>
            </a:r>
            <a:r>
              <a:rPr lang="en-US" altLang="zh-TW" dirty="0">
                <a:solidFill>
                  <a:srgbClr val="0033CC"/>
                </a:solidFill>
              </a:rPr>
              <a:t> Top</a:t>
            </a:r>
            <a:endParaRPr lang="zh-TW" altLang="en-US" dirty="0"/>
          </a:p>
        </p:txBody>
      </p:sp>
      <p:sp>
        <p:nvSpPr>
          <p:cNvPr id="4" name="投影片編號版面配置區 3">
            <a:extLst>
              <a:ext uri="{FF2B5EF4-FFF2-40B4-BE49-F238E27FC236}">
                <a16:creationId xmlns:a16="http://schemas.microsoft.com/office/drawing/2014/main" id="{051EA6BD-6AFC-9203-2354-0E1F78E98E19}"/>
              </a:ext>
            </a:extLst>
          </p:cNvPr>
          <p:cNvSpPr>
            <a:spLocks noGrp="1"/>
          </p:cNvSpPr>
          <p:nvPr>
            <p:ph type="sldNum" sz="quarter" idx="4294967295"/>
          </p:nvPr>
        </p:nvSpPr>
        <p:spPr>
          <a:xfrm>
            <a:off x="8159750" y="6459538"/>
            <a:ext cx="984250" cy="365125"/>
          </a:xfrm>
        </p:spPr>
        <p:txBody>
          <a:bodyPr/>
          <a:lstStyle/>
          <a:p>
            <a:fld id="{AD0280A5-4EE3-4AE2-A9DC-8DAACAA34013}" type="slidenum">
              <a:rPr lang="zh-TW" altLang="en-US" smtClean="0"/>
              <a:t>11</a:t>
            </a:fld>
            <a:endParaRPr lang="zh-TW" altLang="en-US"/>
          </a:p>
        </p:txBody>
      </p:sp>
      <p:pic>
        <p:nvPicPr>
          <p:cNvPr id="6" name="圖片 5" descr="一張含有 靜物攝影, 靜物寫生, 室內 的圖片&#10;&#10;自動產生的描述">
            <a:extLst>
              <a:ext uri="{FF2B5EF4-FFF2-40B4-BE49-F238E27FC236}">
                <a16:creationId xmlns:a16="http://schemas.microsoft.com/office/drawing/2014/main" id="{DF9D2DD9-AA23-2153-AC52-6C3171AAC79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l="13713" t="4518" r="7479" b="15057"/>
          <a:stretch/>
        </p:blipFill>
        <p:spPr>
          <a:xfrm>
            <a:off x="785930" y="1019055"/>
            <a:ext cx="3541223" cy="2710430"/>
          </a:xfrm>
          <a:prstGeom prst="rect">
            <a:avLst/>
          </a:prstGeom>
          <a:ln>
            <a:noFill/>
          </a:ln>
          <a:effectLst>
            <a:softEdge rad="112500"/>
          </a:effectLst>
        </p:spPr>
      </p:pic>
      <p:sp>
        <p:nvSpPr>
          <p:cNvPr id="10" name="文字方塊 9">
            <a:extLst>
              <a:ext uri="{FF2B5EF4-FFF2-40B4-BE49-F238E27FC236}">
                <a16:creationId xmlns:a16="http://schemas.microsoft.com/office/drawing/2014/main" id="{AD749754-7B54-D319-4BEC-6E6CC28D9224}"/>
              </a:ext>
            </a:extLst>
          </p:cNvPr>
          <p:cNvSpPr txBox="1"/>
          <p:nvPr/>
        </p:nvSpPr>
        <p:spPr>
          <a:xfrm>
            <a:off x="1797971" y="5690849"/>
            <a:ext cx="6514926" cy="300082"/>
          </a:xfrm>
          <a:prstGeom prst="rect">
            <a:avLst/>
          </a:prstGeom>
          <a:noFill/>
        </p:spPr>
        <p:txBody>
          <a:bodyPr wrap="square">
            <a:spAutoFit/>
          </a:bodyPr>
          <a:lstStyle/>
          <a:p>
            <a:r>
              <a:rPr lang="en-US" altLang="zh-TW" sz="1350" b="1" dirty="0">
                <a:solidFill>
                  <a:schemeClr val="bg1"/>
                </a:solidFill>
                <a:latin typeface="+mn-ea"/>
              </a:rPr>
              <a:t>https://demos.smu.ca/demos/mechanics/185-how-does-a-tippe-top-work</a:t>
            </a:r>
            <a:endParaRPr lang="zh-TW" altLang="en-US" sz="1350" b="1" dirty="0">
              <a:solidFill>
                <a:schemeClr val="bg1"/>
              </a:solidFill>
              <a:latin typeface="+mn-ea"/>
            </a:endParaRPr>
          </a:p>
        </p:txBody>
      </p:sp>
      <p:sp>
        <p:nvSpPr>
          <p:cNvPr id="12" name="文字方塊 11">
            <a:extLst>
              <a:ext uri="{FF2B5EF4-FFF2-40B4-BE49-F238E27FC236}">
                <a16:creationId xmlns:a16="http://schemas.microsoft.com/office/drawing/2014/main" id="{DC2F6883-043D-A0A9-EE98-6DDCDDCA9780}"/>
              </a:ext>
            </a:extLst>
          </p:cNvPr>
          <p:cNvSpPr txBox="1"/>
          <p:nvPr/>
        </p:nvSpPr>
        <p:spPr>
          <a:xfrm>
            <a:off x="423956" y="3957049"/>
            <a:ext cx="8296087" cy="2268185"/>
          </a:xfrm>
          <a:prstGeom prst="rect">
            <a:avLst/>
          </a:prstGeom>
          <a:noFill/>
        </p:spPr>
        <p:txBody>
          <a:bodyPr wrap="square" rtlCol="0">
            <a:spAutoFit/>
          </a:bodyPr>
          <a:lstStyle/>
          <a:p>
            <a:pPr marL="342900" indent="-342900">
              <a:lnSpc>
                <a:spcPct val="120000"/>
              </a:lnSpc>
              <a:buFont typeface="+mj-lt"/>
              <a:buAutoNum type="arabicPeriod"/>
            </a:pPr>
            <a:r>
              <a:rPr lang="zh-TW" altLang="en-US" sz="2400" dirty="0">
                <a:latin typeface="+mn-ea"/>
              </a:rPr>
              <a:t>轉動陀螺時初速度要夠快；桌面與陀螺間的摩擦力矩愈大愈容易翻轉。</a:t>
            </a:r>
            <a:endParaRPr lang="en-US" altLang="zh-TW" sz="2400" dirty="0">
              <a:latin typeface="+mn-ea"/>
            </a:endParaRPr>
          </a:p>
          <a:p>
            <a:pPr marL="342900" indent="-342900">
              <a:lnSpc>
                <a:spcPct val="120000"/>
              </a:lnSpc>
              <a:buFont typeface="+mj-lt"/>
              <a:buAutoNum type="arabicPeriod"/>
            </a:pPr>
            <a:r>
              <a:rPr lang="zh-TW" altLang="en-US" sz="2400" dirty="0">
                <a:latin typeface="+mn-ea"/>
              </a:rPr>
              <a:t>陀螺倒轉後質心會向上移動，因此部分動能將轉換為位能。</a:t>
            </a:r>
            <a:endParaRPr lang="en-US" altLang="zh-TW" sz="2400" dirty="0">
              <a:latin typeface="+mn-ea"/>
            </a:endParaRPr>
          </a:p>
          <a:p>
            <a:pPr marL="342900" indent="-342900">
              <a:lnSpc>
                <a:spcPct val="120000"/>
              </a:lnSpc>
              <a:buFont typeface="+mj-lt"/>
              <a:buAutoNum type="arabicPeriod"/>
            </a:pPr>
            <a:r>
              <a:rPr lang="zh-TW" altLang="en-US" sz="2400" dirty="0">
                <a:latin typeface="+mn-ea"/>
              </a:rPr>
              <a:t>陀螺倒轉後角動量會因桌面與陀螺間產生的麼擦力矩而減少。</a:t>
            </a:r>
            <a:endParaRPr lang="en-US" altLang="zh-TW" sz="2400" dirty="0">
              <a:latin typeface="+mn-ea"/>
            </a:endParaRPr>
          </a:p>
        </p:txBody>
      </p:sp>
      <p:pic>
        <p:nvPicPr>
          <p:cNvPr id="29" name="圖片 28" descr="一張含有 服裝, 人員, 男人, 足部穿著 的圖片&#10;&#10;自動產生的描述">
            <a:extLst>
              <a:ext uri="{FF2B5EF4-FFF2-40B4-BE49-F238E27FC236}">
                <a16:creationId xmlns:a16="http://schemas.microsoft.com/office/drawing/2014/main" id="{2306DEF2-AF32-B27D-4FD8-40C4BD9485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6849" y="1017825"/>
            <a:ext cx="3377183" cy="2784242"/>
          </a:xfrm>
          <a:prstGeom prst="rect">
            <a:avLst/>
          </a:prstGeom>
          <a:ln>
            <a:noFill/>
          </a:ln>
          <a:effectLst>
            <a:softEdge rad="112500"/>
          </a:effectLst>
        </p:spPr>
      </p:pic>
    </p:spTree>
    <p:extLst>
      <p:ext uri="{BB962C8B-B14F-4D97-AF65-F5344CB8AC3E}">
        <p14:creationId xmlns:p14="http://schemas.microsoft.com/office/powerpoint/2010/main" val="3911425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
            <a:extLst>
              <a:ext uri="{FF2B5EF4-FFF2-40B4-BE49-F238E27FC236}">
                <a16:creationId xmlns:a16="http://schemas.microsoft.com/office/drawing/2014/main" id="{CE112F32-7603-ABC8-3332-CF69FE763A6A}"/>
              </a:ext>
            </a:extLst>
          </p:cNvPr>
          <p:cNvSpPr>
            <a:spLocks noGrp="1"/>
          </p:cNvSpPr>
          <p:nvPr>
            <p:ph type="title"/>
          </p:nvPr>
        </p:nvSpPr>
        <p:spPr>
          <a:solidFill>
            <a:schemeClr val="bg1"/>
          </a:solidFill>
        </p:spPr>
        <p:txBody>
          <a:bodyPr>
            <a:normAutofit/>
          </a:bodyPr>
          <a:lstStyle/>
          <a:p>
            <a:r>
              <a:rPr lang="zh-TW" altLang="en-US" dirty="0">
                <a:solidFill>
                  <a:srgbClr val="0033CC"/>
                </a:solidFill>
              </a:rPr>
              <a:t>陀螺翻轉流程</a:t>
            </a:r>
          </a:p>
        </p:txBody>
      </p:sp>
      <p:sp>
        <p:nvSpPr>
          <p:cNvPr id="4" name="投影片編號版面配置區 3">
            <a:extLst>
              <a:ext uri="{FF2B5EF4-FFF2-40B4-BE49-F238E27FC236}">
                <a16:creationId xmlns:a16="http://schemas.microsoft.com/office/drawing/2014/main" id="{F5FF24D3-7511-84D6-429B-7B2CE179D8BA}"/>
              </a:ext>
            </a:extLst>
          </p:cNvPr>
          <p:cNvSpPr>
            <a:spLocks noGrp="1"/>
          </p:cNvSpPr>
          <p:nvPr>
            <p:ph type="sldNum" sz="quarter" idx="4294967295"/>
          </p:nvPr>
        </p:nvSpPr>
        <p:spPr>
          <a:xfrm>
            <a:off x="8159750" y="6459538"/>
            <a:ext cx="984250" cy="365125"/>
          </a:xfrm>
        </p:spPr>
        <p:txBody>
          <a:bodyPr/>
          <a:lstStyle/>
          <a:p>
            <a:fld id="{AD0280A5-4EE3-4AE2-A9DC-8DAACAA34013}" type="slidenum">
              <a:rPr lang="zh-TW" altLang="en-US" smtClean="0"/>
              <a:t>12</a:t>
            </a:fld>
            <a:endParaRPr lang="zh-TW" altLang="en-US"/>
          </a:p>
        </p:txBody>
      </p:sp>
      <p:grpSp>
        <p:nvGrpSpPr>
          <p:cNvPr id="19" name="群組 18">
            <a:extLst>
              <a:ext uri="{FF2B5EF4-FFF2-40B4-BE49-F238E27FC236}">
                <a16:creationId xmlns:a16="http://schemas.microsoft.com/office/drawing/2014/main" id="{325EAC70-6A6C-4252-1A84-38095FF78C72}"/>
              </a:ext>
            </a:extLst>
          </p:cNvPr>
          <p:cNvGrpSpPr/>
          <p:nvPr/>
        </p:nvGrpSpPr>
        <p:grpSpPr>
          <a:xfrm>
            <a:off x="656558" y="1165939"/>
            <a:ext cx="7645341" cy="4641292"/>
            <a:chOff x="179562" y="423781"/>
            <a:chExt cx="10763258" cy="6534101"/>
          </a:xfrm>
        </p:grpSpPr>
        <p:sp>
          <p:nvSpPr>
            <p:cNvPr id="18" name="矩形 17">
              <a:extLst>
                <a:ext uri="{FF2B5EF4-FFF2-40B4-BE49-F238E27FC236}">
                  <a16:creationId xmlns:a16="http://schemas.microsoft.com/office/drawing/2014/main" id="{2A6B4B09-0A54-E5B9-E3B1-AE29BB182071}"/>
                </a:ext>
              </a:extLst>
            </p:cNvPr>
            <p:cNvSpPr/>
            <p:nvPr/>
          </p:nvSpPr>
          <p:spPr>
            <a:xfrm>
              <a:off x="179562" y="825401"/>
              <a:ext cx="10763258" cy="60308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grpSp>
          <p:nvGrpSpPr>
            <p:cNvPr id="10" name="群組 9">
              <a:extLst>
                <a:ext uri="{FF2B5EF4-FFF2-40B4-BE49-F238E27FC236}">
                  <a16:creationId xmlns:a16="http://schemas.microsoft.com/office/drawing/2014/main" id="{72D1C822-2EB2-8791-123A-F55F9401CC95}"/>
                </a:ext>
              </a:extLst>
            </p:cNvPr>
            <p:cNvGrpSpPr/>
            <p:nvPr/>
          </p:nvGrpSpPr>
          <p:grpSpPr>
            <a:xfrm>
              <a:off x="179562" y="423781"/>
              <a:ext cx="10558703" cy="6212843"/>
              <a:chOff x="77524" y="-10328"/>
              <a:chExt cx="11553884" cy="6798416"/>
            </a:xfrm>
          </p:grpSpPr>
          <p:pic>
            <p:nvPicPr>
              <p:cNvPr id="5" name="圖片 4" descr="一張含有 圖表, 設計 的圖片&#10;&#10;自動產生的描述">
                <a:extLst>
                  <a:ext uri="{FF2B5EF4-FFF2-40B4-BE49-F238E27FC236}">
                    <a16:creationId xmlns:a16="http://schemas.microsoft.com/office/drawing/2014/main" id="{217845C6-8904-C6AE-9D24-42947F219F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18" t="6512" r="9816" b="4141"/>
              <a:stretch/>
            </p:blipFill>
            <p:spPr>
              <a:xfrm>
                <a:off x="77524" y="-10328"/>
                <a:ext cx="3358571" cy="3542036"/>
              </a:xfrm>
              <a:prstGeom prst="rect">
                <a:avLst/>
              </a:prstGeom>
            </p:spPr>
          </p:pic>
          <p:pic>
            <p:nvPicPr>
              <p:cNvPr id="6" name="圖片 5" descr="一張含有 圖表, 文字, 螢幕擷取畫面, 行 的圖片&#10;&#10;自動產生的描述">
                <a:extLst>
                  <a:ext uri="{FF2B5EF4-FFF2-40B4-BE49-F238E27FC236}">
                    <a16:creationId xmlns:a16="http://schemas.microsoft.com/office/drawing/2014/main" id="{B04E31AE-82A1-B6A1-4C16-E1698EA254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83" t="2519" r="6697" b="2458"/>
              <a:stretch/>
            </p:blipFill>
            <p:spPr>
              <a:xfrm>
                <a:off x="4115342" y="199645"/>
                <a:ext cx="3788856" cy="3397601"/>
              </a:xfrm>
              <a:prstGeom prst="rect">
                <a:avLst/>
              </a:prstGeom>
            </p:spPr>
          </p:pic>
          <p:pic>
            <p:nvPicPr>
              <p:cNvPr id="7" name="圖片 6" descr="一張含有 圖表, 文字, 行, 圓形 的圖片&#10;&#10;自動產生的描述">
                <a:extLst>
                  <a:ext uri="{FF2B5EF4-FFF2-40B4-BE49-F238E27FC236}">
                    <a16:creationId xmlns:a16="http://schemas.microsoft.com/office/drawing/2014/main" id="{BC0D7E05-046E-5C68-7C0E-4135F4043C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294" t="4375" r="9542" b="4760"/>
              <a:stretch/>
            </p:blipFill>
            <p:spPr>
              <a:xfrm>
                <a:off x="8583446" y="76784"/>
                <a:ext cx="3047962" cy="3367813"/>
              </a:xfrm>
              <a:prstGeom prst="rect">
                <a:avLst/>
              </a:prstGeom>
            </p:spPr>
          </p:pic>
          <p:pic>
            <p:nvPicPr>
              <p:cNvPr id="8" name="圖片 7" descr="一張含有 文字, 圖表, 螢幕擷取畫面, 圓形 的圖片&#10;&#10;自動產生的描述">
                <a:extLst>
                  <a:ext uri="{FF2B5EF4-FFF2-40B4-BE49-F238E27FC236}">
                    <a16:creationId xmlns:a16="http://schemas.microsoft.com/office/drawing/2014/main" id="{5C56DEFD-A520-471A-BFFF-C6CC762675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86" t="3909" r="8858" b="4899"/>
              <a:stretch/>
            </p:blipFill>
            <p:spPr>
              <a:xfrm>
                <a:off x="2121074" y="3302729"/>
                <a:ext cx="2789903" cy="3308266"/>
              </a:xfrm>
              <a:prstGeom prst="rect">
                <a:avLst/>
              </a:prstGeom>
            </p:spPr>
          </p:pic>
          <p:pic>
            <p:nvPicPr>
              <p:cNvPr id="9" name="圖片 8" descr="一張含有 圖表, 圓形, 設計 的圖片&#10;&#10;自動產生的描述">
                <a:extLst>
                  <a:ext uri="{FF2B5EF4-FFF2-40B4-BE49-F238E27FC236}">
                    <a16:creationId xmlns:a16="http://schemas.microsoft.com/office/drawing/2014/main" id="{87676AB5-5272-A262-63C7-C43FFCF6C7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5566" y="3635073"/>
                <a:ext cx="6042184" cy="3153015"/>
              </a:xfrm>
              <a:prstGeom prst="rect">
                <a:avLst/>
              </a:prstGeom>
            </p:spPr>
          </p:pic>
        </p:grpSp>
        <p:sp>
          <p:nvSpPr>
            <p:cNvPr id="13" name="文字方塊 12">
              <a:extLst>
                <a:ext uri="{FF2B5EF4-FFF2-40B4-BE49-F238E27FC236}">
                  <a16:creationId xmlns:a16="http://schemas.microsoft.com/office/drawing/2014/main" id="{E201AAD5-5305-0258-8849-91BDBBD9A435}"/>
                </a:ext>
              </a:extLst>
            </p:cNvPr>
            <p:cNvSpPr txBox="1"/>
            <p:nvPr/>
          </p:nvSpPr>
          <p:spPr>
            <a:xfrm>
              <a:off x="1453736" y="3617377"/>
              <a:ext cx="665054" cy="563283"/>
            </a:xfrm>
            <a:prstGeom prst="rect">
              <a:avLst/>
            </a:prstGeom>
            <a:noFill/>
          </p:spPr>
          <p:txBody>
            <a:bodyPr wrap="square" rtlCol="0">
              <a:spAutoFit/>
            </a:bodyPr>
            <a:lstStyle/>
            <a:p>
              <a:r>
                <a:rPr lang="en-US" altLang="zh-TW" sz="2000" b="1" dirty="0">
                  <a:latin typeface="+mn-ea"/>
                </a:rPr>
                <a:t>(a)</a:t>
              </a:r>
              <a:endParaRPr lang="zh-TW" altLang="en-US" sz="2000" b="1" dirty="0">
                <a:latin typeface="+mn-ea"/>
              </a:endParaRPr>
            </a:p>
          </p:txBody>
        </p:sp>
        <p:sp>
          <p:nvSpPr>
            <p:cNvPr id="14" name="文字方塊 13">
              <a:extLst>
                <a:ext uri="{FF2B5EF4-FFF2-40B4-BE49-F238E27FC236}">
                  <a16:creationId xmlns:a16="http://schemas.microsoft.com/office/drawing/2014/main" id="{7B546FE8-E935-D97A-0073-B991B1CF1FE2}"/>
                </a:ext>
              </a:extLst>
            </p:cNvPr>
            <p:cNvSpPr txBox="1"/>
            <p:nvPr/>
          </p:nvSpPr>
          <p:spPr>
            <a:xfrm>
              <a:off x="5620385" y="3619862"/>
              <a:ext cx="843837" cy="563283"/>
            </a:xfrm>
            <a:prstGeom prst="rect">
              <a:avLst/>
            </a:prstGeom>
            <a:noFill/>
          </p:spPr>
          <p:txBody>
            <a:bodyPr wrap="square" rtlCol="0">
              <a:spAutoFit/>
            </a:bodyPr>
            <a:lstStyle/>
            <a:p>
              <a:r>
                <a:rPr lang="en-US" altLang="zh-TW" sz="2000" b="1" dirty="0">
                  <a:latin typeface="+mn-ea"/>
                </a:rPr>
                <a:t>(b)</a:t>
              </a:r>
              <a:endParaRPr lang="zh-TW" altLang="en-US" sz="2000" b="1" dirty="0">
                <a:latin typeface="+mn-ea"/>
              </a:endParaRPr>
            </a:p>
          </p:txBody>
        </p:sp>
        <p:sp>
          <p:nvSpPr>
            <p:cNvPr id="15" name="文字方塊 14">
              <a:extLst>
                <a:ext uri="{FF2B5EF4-FFF2-40B4-BE49-F238E27FC236}">
                  <a16:creationId xmlns:a16="http://schemas.microsoft.com/office/drawing/2014/main" id="{0B28EF15-05AF-ADF5-8E48-79954FC8C493}"/>
                </a:ext>
              </a:extLst>
            </p:cNvPr>
            <p:cNvSpPr txBox="1"/>
            <p:nvPr/>
          </p:nvSpPr>
          <p:spPr>
            <a:xfrm>
              <a:off x="9082892" y="3526045"/>
              <a:ext cx="843837" cy="563283"/>
            </a:xfrm>
            <a:prstGeom prst="rect">
              <a:avLst/>
            </a:prstGeom>
            <a:noFill/>
          </p:spPr>
          <p:txBody>
            <a:bodyPr wrap="square" rtlCol="0">
              <a:spAutoFit/>
            </a:bodyPr>
            <a:lstStyle/>
            <a:p>
              <a:r>
                <a:rPr lang="en-US" altLang="zh-TW" sz="2000" b="1" dirty="0">
                  <a:latin typeface="+mn-ea"/>
                </a:rPr>
                <a:t>(c)</a:t>
              </a:r>
              <a:endParaRPr lang="zh-TW" altLang="en-US" sz="2000" b="1" dirty="0">
                <a:latin typeface="+mn-ea"/>
              </a:endParaRPr>
            </a:p>
          </p:txBody>
        </p:sp>
        <p:sp>
          <p:nvSpPr>
            <p:cNvPr id="16" name="文字方塊 15">
              <a:extLst>
                <a:ext uri="{FF2B5EF4-FFF2-40B4-BE49-F238E27FC236}">
                  <a16:creationId xmlns:a16="http://schemas.microsoft.com/office/drawing/2014/main" id="{E762180B-E7B4-FEAE-BCC0-C9AA83FE32DA}"/>
                </a:ext>
              </a:extLst>
            </p:cNvPr>
            <p:cNvSpPr txBox="1"/>
            <p:nvPr/>
          </p:nvSpPr>
          <p:spPr>
            <a:xfrm>
              <a:off x="3087538" y="6394599"/>
              <a:ext cx="782049" cy="563283"/>
            </a:xfrm>
            <a:prstGeom prst="rect">
              <a:avLst/>
            </a:prstGeom>
            <a:noFill/>
          </p:spPr>
          <p:txBody>
            <a:bodyPr wrap="square" rtlCol="0">
              <a:spAutoFit/>
            </a:bodyPr>
            <a:lstStyle/>
            <a:p>
              <a:r>
                <a:rPr lang="en-US" altLang="zh-TW" sz="2000" b="1" dirty="0">
                  <a:latin typeface="+mn-ea"/>
                </a:rPr>
                <a:t>(d)</a:t>
              </a:r>
              <a:endParaRPr lang="zh-TW" altLang="en-US" sz="2000" b="1" dirty="0">
                <a:latin typeface="+mn-ea"/>
              </a:endParaRPr>
            </a:p>
          </p:txBody>
        </p:sp>
        <p:sp>
          <p:nvSpPr>
            <p:cNvPr id="17" name="文字方塊 16">
              <a:extLst>
                <a:ext uri="{FF2B5EF4-FFF2-40B4-BE49-F238E27FC236}">
                  <a16:creationId xmlns:a16="http://schemas.microsoft.com/office/drawing/2014/main" id="{FEB4D1E1-44A8-0B88-B901-9C75446EE0E5}"/>
                </a:ext>
              </a:extLst>
            </p:cNvPr>
            <p:cNvSpPr txBox="1"/>
            <p:nvPr/>
          </p:nvSpPr>
          <p:spPr>
            <a:xfrm>
              <a:off x="7065264" y="6349028"/>
              <a:ext cx="1126309" cy="563283"/>
            </a:xfrm>
            <a:prstGeom prst="rect">
              <a:avLst/>
            </a:prstGeom>
            <a:noFill/>
          </p:spPr>
          <p:txBody>
            <a:bodyPr wrap="square" rtlCol="0">
              <a:spAutoFit/>
            </a:bodyPr>
            <a:lstStyle/>
            <a:p>
              <a:r>
                <a:rPr lang="en-US" altLang="zh-TW" sz="2000" b="1" dirty="0">
                  <a:latin typeface="+mn-ea"/>
                </a:rPr>
                <a:t>(e)</a:t>
              </a:r>
              <a:endParaRPr lang="zh-TW" altLang="en-US" sz="2000" b="1" dirty="0">
                <a:latin typeface="+mn-ea"/>
              </a:endParaRPr>
            </a:p>
          </p:txBody>
        </p:sp>
      </p:grpSp>
      <p:sp>
        <p:nvSpPr>
          <p:cNvPr id="12" name="文字方塊 11">
            <a:extLst>
              <a:ext uri="{FF2B5EF4-FFF2-40B4-BE49-F238E27FC236}">
                <a16:creationId xmlns:a16="http://schemas.microsoft.com/office/drawing/2014/main" id="{1656E61C-E5B4-7F1E-E4DC-FE0BDAF0B157}"/>
              </a:ext>
            </a:extLst>
          </p:cNvPr>
          <p:cNvSpPr txBox="1"/>
          <p:nvPr/>
        </p:nvSpPr>
        <p:spPr>
          <a:xfrm>
            <a:off x="734635" y="5841534"/>
            <a:ext cx="7869294" cy="830997"/>
          </a:xfrm>
          <a:prstGeom prst="rect">
            <a:avLst/>
          </a:prstGeom>
          <a:noFill/>
        </p:spPr>
        <p:txBody>
          <a:bodyPr wrap="square">
            <a:spAutoFit/>
          </a:bodyPr>
          <a:lstStyle/>
          <a:p>
            <a:r>
              <a:rPr lang="en-US" altLang="zh-TW" sz="2400" b="1" dirty="0">
                <a:solidFill>
                  <a:srgbClr val="0033CC"/>
                </a:solidFill>
                <a:latin typeface="+mn-ea"/>
              </a:rPr>
              <a:t>https://demos.smu.ca/demos/mechanics/185-how-does-a-tippe-top-work</a:t>
            </a:r>
            <a:endParaRPr lang="zh-TW" altLang="en-US" sz="2400" b="1" dirty="0">
              <a:solidFill>
                <a:srgbClr val="0033CC"/>
              </a:solidFill>
              <a:latin typeface="+mn-ea"/>
            </a:endParaRPr>
          </a:p>
        </p:txBody>
      </p:sp>
    </p:spTree>
    <p:extLst>
      <p:ext uri="{BB962C8B-B14F-4D97-AF65-F5344CB8AC3E}">
        <p14:creationId xmlns:p14="http://schemas.microsoft.com/office/powerpoint/2010/main" val="1335107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F76B3973-4629-4759-903E-D4D730D4FD27}"/>
              </a:ext>
            </a:extLst>
          </p:cNvPr>
          <p:cNvSpPr/>
          <p:nvPr/>
        </p:nvSpPr>
        <p:spPr>
          <a:xfrm>
            <a:off x="418830" y="1185829"/>
            <a:ext cx="5961698" cy="4040978"/>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a:lnSpc>
                <a:spcPct val="120000"/>
              </a:lnSpc>
            </a:pPr>
            <a:r>
              <a:rPr lang="zh-TW" altLang="zh-TW" sz="2400" dirty="0">
                <a:latin typeface="微軟正黑體" panose="020B0604030504040204" pitchFamily="34" charset="-120"/>
                <a:ea typeface="微軟正黑體" panose="020B0604030504040204" pitchFamily="34" charset="-120"/>
              </a:rPr>
              <a:t>平放在桌上，撥動棒子其中一邊，開始以為他是依循角動量守恆在旋轉，但是沒多久後會瞬間反轉。他可以是蛋殼做的、湯匙做的、髮夾做的、電話聽筒、投影機的遙控器，甚至未食用的口香糖都凹成可以逆轉的型狀！觀察一下順逆時針有何不同？</a:t>
            </a:r>
          </a:p>
          <a:p>
            <a:pPr>
              <a:lnSpc>
                <a:spcPct val="120000"/>
              </a:lnSpc>
            </a:pPr>
            <a:r>
              <a:rPr lang="zh-TW" altLang="en-US" sz="2400" dirty="0">
                <a:solidFill>
                  <a:prstClr val="black"/>
                </a:solidFill>
                <a:latin typeface="微軟正黑體" panose="020B0604030504040204" pitchFamily="34" charset="-120"/>
                <a:ea typeface="微軟正黑體" panose="020B0604030504040204" pitchFamily="34" charset="-120"/>
              </a:rPr>
              <a:t>旋轉迴轉石</a:t>
            </a:r>
            <a:r>
              <a:rPr lang="en-US" altLang="zh-TW" sz="2400" dirty="0">
                <a:solidFill>
                  <a:prstClr val="black"/>
                </a:solidFill>
                <a:latin typeface="微軟正黑體" panose="020B0604030504040204" pitchFamily="34" charset="-120"/>
                <a:ea typeface="微軟正黑體" panose="020B0604030504040204" pitchFamily="34" charset="-120"/>
              </a:rPr>
              <a:t>(</a:t>
            </a:r>
            <a:r>
              <a:rPr lang="zh-TW" altLang="en-US" sz="2400" dirty="0">
                <a:solidFill>
                  <a:prstClr val="black"/>
                </a:solidFill>
                <a:latin typeface="微軟正黑體" panose="020B0604030504040204" pitchFamily="34" charset="-120"/>
                <a:ea typeface="微軟正黑體" panose="020B0604030504040204" pitchFamily="34" charset="-120"/>
              </a:rPr>
              <a:t>順時鐘及逆時鐘</a:t>
            </a:r>
            <a:r>
              <a:rPr lang="en-US" altLang="zh-TW" sz="2400" dirty="0">
                <a:solidFill>
                  <a:prstClr val="black"/>
                </a:solidFill>
                <a:latin typeface="微軟正黑體" panose="020B0604030504040204" pitchFamily="34" charset="-120"/>
                <a:ea typeface="微軟正黑體" panose="020B0604030504040204" pitchFamily="34" charset="-120"/>
              </a:rPr>
              <a:t>)</a:t>
            </a:r>
            <a:r>
              <a:rPr lang="zh-TW" altLang="en-US" sz="2400" dirty="0">
                <a:solidFill>
                  <a:prstClr val="black"/>
                </a:solidFill>
                <a:latin typeface="微軟正黑體" panose="020B0604030504040204" pitchFamily="34" charset="-120"/>
                <a:ea typeface="微軟正黑體" panose="020B0604030504040204" pitchFamily="34" charset="-120"/>
              </a:rPr>
              <a:t>會發現其中一方向會使他迴轉，觀察並解釋。</a:t>
            </a:r>
            <a:endParaRPr lang="en-US" altLang="zh-TW" sz="2400" dirty="0">
              <a:solidFill>
                <a:prstClr val="black"/>
              </a:solidFill>
              <a:latin typeface="微軟正黑體" panose="020B0604030504040204" pitchFamily="34" charset="-120"/>
              <a:ea typeface="微軟正黑體" panose="020B0604030504040204" pitchFamily="34" charset="-120"/>
            </a:endParaRPr>
          </a:p>
        </p:txBody>
      </p:sp>
      <p:sp>
        <p:nvSpPr>
          <p:cNvPr id="2" name="標題 1"/>
          <p:cNvSpPr>
            <a:spLocks noGrp="1"/>
          </p:cNvSpPr>
          <p:nvPr>
            <p:ph type="title"/>
          </p:nvPr>
        </p:nvSpPr>
        <p:spPr/>
        <p:txBody>
          <a:bodyPr/>
          <a:lstStyle/>
          <a:p>
            <a:pPr algn="ctr"/>
            <a:r>
              <a:rPr lang="zh-TW" altLang="en-US" dirty="0">
                <a:solidFill>
                  <a:srgbClr val="0033CC"/>
                </a:solidFill>
              </a:rPr>
              <a:t>迴轉石 </a:t>
            </a:r>
            <a:r>
              <a:rPr lang="en-US" altLang="zh-TW" dirty="0" err="1">
                <a:solidFill>
                  <a:srgbClr val="0033CC"/>
                </a:solidFill>
              </a:rPr>
              <a:t>Rattleback</a:t>
            </a:r>
            <a:endParaRPr lang="zh-TW" altLang="en-US" dirty="0">
              <a:solidFill>
                <a:srgbClr val="0033CC"/>
              </a:solidFill>
            </a:endParaRPr>
          </a:p>
        </p:txBody>
      </p:sp>
      <p:pic>
        <p:nvPicPr>
          <p:cNvPr id="4" name="內容版面配置區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380528" y="1185829"/>
            <a:ext cx="2655888" cy="1912938"/>
          </a:xfrm>
        </p:spPr>
      </p:pic>
      <p:sp>
        <p:nvSpPr>
          <p:cNvPr id="8" name="矩形 7">
            <a:hlinkClick r:id="rId3" action="ppaction://hlinksldjump"/>
            <a:extLst>
              <a:ext uri="{FF2B5EF4-FFF2-40B4-BE49-F238E27FC236}">
                <a16:creationId xmlns:a16="http://schemas.microsoft.com/office/drawing/2014/main" id="{75E61825-926D-497F-B6CA-041541369B2C}"/>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3" action="ppaction://hlinksldjump"/>
              </a:rPr>
              <a:t>目錄</a:t>
            </a:r>
            <a:endParaRPr lang="zh-TW" altLang="en-US" dirty="0">
              <a:solidFill>
                <a:sysClr val="windowText" lastClr="000000"/>
              </a:solidFill>
            </a:endParaRPr>
          </a:p>
        </p:txBody>
      </p:sp>
    </p:spTree>
    <p:extLst>
      <p:ext uri="{BB962C8B-B14F-4D97-AF65-F5344CB8AC3E}">
        <p14:creationId xmlns:p14="http://schemas.microsoft.com/office/powerpoint/2010/main" val="1519731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9">
            <a:extLst>
              <a:ext uri="{FF2B5EF4-FFF2-40B4-BE49-F238E27FC236}">
                <a16:creationId xmlns:a16="http://schemas.microsoft.com/office/drawing/2014/main" id="{61B782C6-A251-4EB5-81D6-1114C97FF380}"/>
              </a:ext>
            </a:extLst>
          </p:cNvPr>
          <p:cNvSpPr txBox="1">
            <a:spLocks noChangeArrowheads="1"/>
          </p:cNvSpPr>
          <p:nvPr/>
        </p:nvSpPr>
        <p:spPr bwMode="auto">
          <a:xfrm>
            <a:off x="155623" y="606939"/>
            <a:ext cx="8880793" cy="6044603"/>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br>
              <a:rPr lang="zh-TW" altLang="en-US"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轉動慣量，重心。</a:t>
            </a:r>
            <a:endParaRPr lang="en-US" altLang="zh-TW" sz="2400" dirty="0">
              <a:latin typeface="微軟正黑體" panose="020B0604030504040204" pitchFamily="34" charset="-120"/>
              <a:ea typeface="微軟正黑體" panose="020B0604030504040204" pitchFamily="34" charset="-120"/>
            </a:endParaRPr>
          </a:p>
          <a:p>
            <a:pPr>
              <a:lnSpc>
                <a:spcPct val="120000"/>
              </a:lnSpc>
              <a:spcBef>
                <a:spcPts val="600"/>
              </a:spcBef>
            </a:pPr>
            <a:r>
              <a:rPr lang="en-US" altLang="zh-TW" sz="2400" dirty="0">
                <a:latin typeface="微軟正黑體" panose="020B0604030504040204" pitchFamily="34" charset="-120"/>
                <a:ea typeface="微軟正黑體" panose="020B0604030504040204" pitchFamily="34" charset="-120"/>
              </a:rPr>
              <a:t>Rattleback</a:t>
            </a:r>
            <a:r>
              <a:rPr lang="zh-TW" altLang="zh-TW" sz="2400" dirty="0">
                <a:latin typeface="微軟正黑體" panose="020B0604030504040204" pitchFamily="34" charset="-120"/>
                <a:ea typeface="微軟正黑體" panose="020B0604030504040204" pitchFamily="34" charset="-120"/>
              </a:rPr>
              <a:t>放在桌面上的時候，會固定微微傾斜向另一邊，原來他的重心並不在中軸上。</a:t>
            </a:r>
          </a:p>
          <a:p>
            <a:pPr>
              <a:lnSpc>
                <a:spcPct val="120000"/>
              </a:lnSpc>
              <a:spcBef>
                <a:spcPts val="600"/>
              </a:spcBef>
            </a:pPr>
            <a:r>
              <a:rPr lang="zh-TW" altLang="zh-TW" sz="2400" dirty="0">
                <a:latin typeface="微軟正黑體" panose="020B0604030504040204" pitchFamily="34" charset="-120"/>
                <a:ea typeface="微軟正黑體" panose="020B0604030504040204" pitchFamily="34" charset="-120"/>
              </a:rPr>
              <a:t>原理：由於重心以及</a:t>
            </a:r>
            <a:r>
              <a:rPr lang="en-US" altLang="zh-TW" sz="2400" dirty="0">
                <a:latin typeface="微軟正黑體" panose="020B0604030504040204" pitchFamily="34" charset="-120"/>
                <a:ea typeface="微軟正黑體" panose="020B0604030504040204" pitchFamily="34" charset="-120"/>
              </a:rPr>
              <a:t>Rattle</a:t>
            </a:r>
            <a:r>
              <a:rPr lang="zh-TW" altLang="zh-TW" sz="2400" dirty="0">
                <a:latin typeface="微軟正黑體" panose="020B0604030504040204" pitchFamily="34" charset="-120"/>
                <a:ea typeface="微軟正黑體" panose="020B0604030504040204" pitchFamily="34" charset="-120"/>
              </a:rPr>
              <a:t>上的形狀不一樣，一個</a:t>
            </a:r>
            <a:r>
              <a:rPr lang="en-US" altLang="zh-TW" sz="2400" dirty="0">
                <a:latin typeface="微軟正黑體" panose="020B0604030504040204" pitchFamily="34" charset="-120"/>
                <a:ea typeface="微軟正黑體" panose="020B0604030504040204" pitchFamily="34" charset="-120"/>
              </a:rPr>
              <a:t>Rattle</a:t>
            </a:r>
            <a:r>
              <a:rPr lang="zh-TW" altLang="zh-TW" sz="2400" dirty="0">
                <a:latin typeface="微軟正黑體" panose="020B0604030504040204" pitchFamily="34" charset="-120"/>
                <a:ea typeface="微軟正黑體" panose="020B0604030504040204" pitchFamily="34" charset="-120"/>
              </a:rPr>
              <a:t>都具有一個以上的旋轉軸，推動他的平行面上有一個平面的轉軸，同時有一個上下抖動的轉動，由於旋轉到最後會振動造成接觸面滑動而產生摩擦力，所以形成了平行與垂直兩種分力，平行橢圓長軸的分力減緩了振動的幅度，而垂直長軸的分力則對質心造成了力矩。因此，該力矩就是讓湯匙會形成逆轉現象的原因！</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p:txBody>
      </p:sp>
      <p:sp>
        <p:nvSpPr>
          <p:cNvPr id="2" name="標題 1"/>
          <p:cNvSpPr>
            <a:spLocks noGrp="1"/>
          </p:cNvSpPr>
          <p:nvPr>
            <p:ph type="title"/>
          </p:nvPr>
        </p:nvSpPr>
        <p:spPr>
          <a:xfrm>
            <a:off x="2573078" y="-11635"/>
            <a:ext cx="4404220" cy="807840"/>
          </a:xfrm>
        </p:spPr>
        <p:txBody>
          <a:bodyPr/>
          <a:lstStyle/>
          <a:p>
            <a:pPr algn="ctr"/>
            <a:r>
              <a:rPr lang="zh-TW" altLang="en-US" dirty="0">
                <a:solidFill>
                  <a:srgbClr val="0033CC"/>
                </a:solidFill>
              </a:rPr>
              <a:t>迴轉石 </a:t>
            </a:r>
            <a:r>
              <a:rPr lang="en-US" altLang="zh-TW" dirty="0" err="1">
                <a:solidFill>
                  <a:srgbClr val="0033CC"/>
                </a:solidFill>
              </a:rPr>
              <a:t>Rattleback</a:t>
            </a:r>
            <a:endParaRPr lang="zh-TW" altLang="en-US" dirty="0">
              <a:solidFill>
                <a:srgbClr val="0033CC"/>
              </a:solidFill>
            </a:endParaRPr>
          </a:p>
        </p:txBody>
      </p:sp>
      <p:pic>
        <p:nvPicPr>
          <p:cNvPr id="4" name="內容版面配置區 3"/>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64372" r="50984"/>
          <a:stretch/>
        </p:blipFill>
        <p:spPr>
          <a:xfrm rot="10800000">
            <a:off x="7120297" y="796205"/>
            <a:ext cx="1618524" cy="847364"/>
          </a:xfrm>
        </p:spPr>
      </p:pic>
      <p:sp>
        <p:nvSpPr>
          <p:cNvPr id="8" name="矩形 7">
            <a:hlinkClick r:id="rId3" action="ppaction://hlinksldjump"/>
            <a:extLst>
              <a:ext uri="{FF2B5EF4-FFF2-40B4-BE49-F238E27FC236}">
                <a16:creationId xmlns:a16="http://schemas.microsoft.com/office/drawing/2014/main" id="{75E61825-926D-497F-B6CA-041541369B2C}"/>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3" action="ppaction://hlinksldjump"/>
              </a:rPr>
              <a:t>目錄</a:t>
            </a:r>
            <a:endParaRPr lang="zh-TW" altLang="en-US" dirty="0">
              <a:solidFill>
                <a:sysClr val="windowText" lastClr="000000"/>
              </a:solidFill>
            </a:endParaRPr>
          </a:p>
        </p:txBody>
      </p:sp>
      <p:sp>
        <p:nvSpPr>
          <p:cNvPr id="3" name="矩形 2">
            <a:extLst>
              <a:ext uri="{FF2B5EF4-FFF2-40B4-BE49-F238E27FC236}">
                <a16:creationId xmlns:a16="http://schemas.microsoft.com/office/drawing/2014/main" id="{BC28BD65-DD95-4A27-B2BC-476209500734}"/>
              </a:ext>
            </a:extLst>
          </p:cNvPr>
          <p:cNvSpPr/>
          <p:nvPr/>
        </p:nvSpPr>
        <p:spPr>
          <a:xfrm>
            <a:off x="3846442" y="5294854"/>
            <a:ext cx="9481932" cy="1533881"/>
          </a:xfrm>
          <a:prstGeom prst="rect">
            <a:avLst/>
          </a:prstGeom>
        </p:spPr>
        <p:txBody>
          <a:bodyPr wrap="square">
            <a:spAutoFit/>
          </a:bodyPr>
          <a:lstStyle/>
          <a:p>
            <a:pPr lvl="0">
              <a:lnSpc>
                <a:spcPct val="120000"/>
              </a:lnSpc>
            </a:pPr>
            <a:r>
              <a:rPr lang="zh-TW" altLang="en-US" sz="1400" b="1" dirty="0">
                <a:solidFill>
                  <a:srgbClr val="0000FF"/>
                </a:solidFill>
                <a:latin typeface="微軟正黑體" panose="020B0604030504040204" pitchFamily="34" charset="-120"/>
                <a:ea typeface="微軟正黑體" panose="020B0604030504040204" pitchFamily="34" charset="-120"/>
              </a:rPr>
              <a:t>參考網頁</a:t>
            </a:r>
            <a:r>
              <a:rPr lang="en-US" altLang="zh-TW" sz="1400" b="1" dirty="0">
                <a:solidFill>
                  <a:srgbClr val="0000FF"/>
                </a:solidFill>
                <a:latin typeface="微軟正黑體" panose="020B0604030504040204" pitchFamily="34" charset="-120"/>
                <a:ea typeface="微軟正黑體" panose="020B0604030504040204" pitchFamily="34" charset="-120"/>
              </a:rPr>
              <a:t>:</a:t>
            </a:r>
          </a:p>
          <a:p>
            <a:pPr marL="342900" lvl="0" indent="-342900">
              <a:buFont typeface="Arial" panose="020B0604020202020204" pitchFamily="34" charset="0"/>
              <a:buChar char="•"/>
            </a:pPr>
            <a:r>
              <a:rPr lang="en-US" altLang="zh-TW" sz="1400" dirty="0">
                <a:solidFill>
                  <a:prstClr val="black"/>
                </a:solidFill>
                <a:hlinkClick r:id="rId4">
                  <a:extLst>
                    <a:ext uri="{A12FA001-AC4F-418D-AE19-62706E023703}">
                      <ahyp:hlinkClr xmlns:ahyp="http://schemas.microsoft.com/office/drawing/2018/hyperlinkcolor" val="tx"/>
                    </a:ext>
                  </a:extLst>
                </a:hlinkClick>
              </a:rPr>
              <a:t>https://en.wikipedia.org/wiki/Rattleback</a:t>
            </a:r>
            <a:endParaRPr lang="en-US" altLang="zh-TW" sz="1400" dirty="0">
              <a:solidFill>
                <a:prstClr val="black"/>
              </a:solidFill>
            </a:endParaRPr>
          </a:p>
          <a:p>
            <a:pPr marL="342900" lvl="0" indent="-342900">
              <a:buFont typeface="Arial" panose="020B0604020202020204" pitchFamily="34" charset="0"/>
              <a:buChar char="•"/>
            </a:pPr>
            <a:r>
              <a:rPr lang="en-US" altLang="zh-TW" sz="1400" dirty="0">
                <a:solidFill>
                  <a:prstClr val="black"/>
                </a:solidFill>
                <a:hlinkClick r:id="rId5">
                  <a:extLst>
                    <a:ext uri="{A12FA001-AC4F-418D-AE19-62706E023703}">
                      <ahyp:hlinkClr xmlns:ahyp="http://schemas.microsoft.com/office/drawing/2018/hyperlinkcolor" val="tx"/>
                    </a:ext>
                  </a:extLst>
                </a:hlinkClick>
              </a:rPr>
              <a:t>Roundabout : the physics of rotation in the everyday world : readings from "the Amateur scientist" in Scientific American /</a:t>
            </a:r>
            <a:endParaRPr lang="en-US" altLang="zh-TW" sz="1400" dirty="0">
              <a:solidFill>
                <a:prstClr val="black"/>
              </a:solidFill>
            </a:endParaRPr>
          </a:p>
          <a:p>
            <a:pPr marL="342900" lvl="0" indent="-342900">
              <a:lnSpc>
                <a:spcPct val="120000"/>
              </a:lnSpc>
              <a:buFont typeface="Arial" panose="020B0604020202020204" pitchFamily="34" charset="0"/>
              <a:buChar char="•"/>
            </a:pPr>
            <a:r>
              <a:rPr lang="en-US" altLang="zh-TW" sz="1400" dirty="0">
                <a:solidFill>
                  <a:prstClr val="black"/>
                </a:solidFill>
                <a:latin typeface="微軟正黑體" panose="020B0604030504040204" pitchFamily="34" charset="-120"/>
                <a:ea typeface="微軟正黑體" panose="020B0604030504040204" pitchFamily="34" charset="-120"/>
                <a:hlinkClick r:id="rId6">
                  <a:extLst>
                    <a:ext uri="{A12FA001-AC4F-418D-AE19-62706E023703}">
                      <ahyp:hlinkClr xmlns:ahyp="http://schemas.microsoft.com/office/drawing/2018/hyperlinkcolor" val="tx"/>
                    </a:ext>
                  </a:extLst>
                </a:hlinkClick>
              </a:rPr>
              <a:t>http://www.youtube.com/watch?v=9kWmz7Q3kag&amp;feature=related</a:t>
            </a:r>
            <a:endParaRPr lang="en-US" altLang="zh-TW" sz="1400" dirty="0">
              <a:solidFill>
                <a:prstClr val="black"/>
              </a:solidFill>
              <a:latin typeface="微軟正黑體" panose="020B0604030504040204" pitchFamily="34" charset="-120"/>
              <a:ea typeface="微軟正黑體" panose="020B0604030504040204" pitchFamily="34" charset="-120"/>
            </a:endParaRPr>
          </a:p>
          <a:p>
            <a:pPr marL="342900" lvl="0" indent="-342900">
              <a:lnSpc>
                <a:spcPct val="120000"/>
              </a:lnSpc>
              <a:buFont typeface="Arial" panose="020B0604020202020204" pitchFamily="34" charset="0"/>
              <a:buChar char="•"/>
            </a:pPr>
            <a:r>
              <a:rPr lang="en-US" altLang="zh-TW" sz="1400" dirty="0">
                <a:solidFill>
                  <a:prstClr val="black"/>
                </a:solidFill>
                <a:latin typeface="微軟正黑體" panose="020B0604030504040204" pitchFamily="34" charset="-120"/>
                <a:ea typeface="微軟正黑體" panose="020B0604030504040204" pitchFamily="34" charset="-120"/>
                <a:hlinkClick r:id="rId7">
                  <a:extLst>
                    <a:ext uri="{A12FA001-AC4F-418D-AE19-62706E023703}">
                      <ahyp:hlinkClr xmlns:ahyp="http://schemas.microsoft.com/office/drawing/2018/hyperlinkcolor" val="tx"/>
                    </a:ext>
                  </a:extLst>
                </a:hlinkClick>
              </a:rPr>
              <a:t>http://tw.youtube.com/watch?v=Sq9JysD5Rvs&amp;feature=related</a:t>
            </a:r>
            <a:endParaRPr lang="en-US" altLang="zh-TW" sz="1400" dirty="0">
              <a:solidFill>
                <a:prstClr val="black"/>
              </a:solidFill>
              <a:latin typeface="微軟正黑體" panose="020B0604030504040204" pitchFamily="34" charset="-120"/>
              <a:ea typeface="微軟正黑體" panose="020B0604030504040204" pitchFamily="34" charset="-120"/>
            </a:endParaRPr>
          </a:p>
          <a:p>
            <a:pPr marL="342900" lvl="0" indent="-342900">
              <a:lnSpc>
                <a:spcPct val="120000"/>
              </a:lnSpc>
              <a:buFont typeface="Arial" panose="020B0604020202020204" pitchFamily="34" charset="0"/>
              <a:buChar char="•"/>
            </a:pPr>
            <a:r>
              <a:rPr lang="en-US" altLang="zh-TW" sz="1400" dirty="0">
                <a:solidFill>
                  <a:prstClr val="black"/>
                </a:solidFill>
                <a:latin typeface="微軟正黑體" panose="020B0604030504040204" pitchFamily="34" charset="-120"/>
                <a:ea typeface="微軟正黑體" panose="020B0604030504040204" pitchFamily="34" charset="-120"/>
                <a:hlinkClick r:id="rId8">
                  <a:extLst>
                    <a:ext uri="{A12FA001-AC4F-418D-AE19-62706E023703}">
                      <ahyp:hlinkClr xmlns:ahyp="http://schemas.microsoft.com/office/drawing/2018/hyperlinkcolor" val="tx"/>
                    </a:ext>
                  </a:extLst>
                </a:hlinkClick>
              </a:rPr>
              <a:t>http://www.youtube.com/watch?v=VNb0bgz3duk</a:t>
            </a:r>
            <a:endParaRPr lang="en-US" altLang="zh-TW" sz="1400"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03295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70158" y="66695"/>
            <a:ext cx="7061460" cy="807840"/>
          </a:xfrm>
        </p:spPr>
        <p:txBody>
          <a:bodyPr/>
          <a:lstStyle/>
          <a:p>
            <a:r>
              <a:rPr lang="zh-TW" altLang="en-US" dirty="0">
                <a:solidFill>
                  <a:srgbClr val="0033CC"/>
                </a:solidFill>
              </a:rPr>
              <a:t>尤拉盤</a:t>
            </a:r>
            <a:r>
              <a:rPr lang="en-US" altLang="zh-TW" dirty="0">
                <a:solidFill>
                  <a:srgbClr val="0033CC"/>
                </a:solidFill>
              </a:rPr>
              <a:t>/</a:t>
            </a:r>
            <a:r>
              <a:rPr lang="zh-TW" altLang="en-US" dirty="0">
                <a:solidFill>
                  <a:srgbClr val="0033CC"/>
                </a:solidFill>
              </a:rPr>
              <a:t>歐拉盤</a:t>
            </a:r>
            <a:r>
              <a:rPr lang="en-US" altLang="zh-TW" dirty="0">
                <a:solidFill>
                  <a:srgbClr val="0033CC"/>
                </a:solidFill>
              </a:rPr>
              <a:t>Euler’s Disk </a:t>
            </a:r>
            <a:endParaRPr lang="zh-TW" altLang="en-US" dirty="0">
              <a:solidFill>
                <a:srgbClr val="0033CC"/>
              </a:solidFill>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9159" y="2052648"/>
            <a:ext cx="2677257" cy="2112251"/>
          </a:xfrm>
          <a:prstGeom prst="rect">
            <a:avLst/>
          </a:prstGeom>
        </p:spPr>
      </p:pic>
      <p:sp>
        <p:nvSpPr>
          <p:cNvPr id="6" name="矩形 5">
            <a:extLst>
              <a:ext uri="{FF2B5EF4-FFF2-40B4-BE49-F238E27FC236}">
                <a16:creationId xmlns:a16="http://schemas.microsoft.com/office/drawing/2014/main" id="{4632EA0F-6B9B-4D93-A529-40F57A967E80}"/>
              </a:ext>
            </a:extLst>
          </p:cNvPr>
          <p:cNvSpPr/>
          <p:nvPr/>
        </p:nvSpPr>
        <p:spPr>
          <a:xfrm>
            <a:off x="467584" y="1126369"/>
            <a:ext cx="4873747" cy="4040978"/>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a:lnSpc>
                <a:spcPct val="120000"/>
              </a:lnSpc>
            </a:pPr>
            <a:r>
              <a:rPr kumimoji="1" lang="zh-TW" altLang="en-US" sz="2400" dirty="0">
                <a:latin typeface="微軟正黑體" panose="020B0604030504040204" pitchFamily="34" charset="-120"/>
                <a:ea typeface="微軟正黑體" panose="020B0604030504040204" pitchFamily="34" charset="-120"/>
                <a:cs typeface="Times New Roman" pitchFamily="18" charset="0"/>
              </a:rPr>
              <a:t>當一枚圓盤在桌上旋轉時，隨著圓盤旋轉，圓盤與桌面的夾角會越來越小，而這個旋轉的過程可以維持幾秒到幾十秒。在硬幣停止前的幾秒鐘，因為高速旋轉，會發出頻率很高的聲音。</a:t>
            </a:r>
            <a:endParaRPr kumimoji="1" lang="zh-TW" altLang="en-US" sz="2400" dirty="0">
              <a:latin typeface="微軟正黑體" panose="020B0604030504040204" pitchFamily="34" charset="-120"/>
              <a:ea typeface="微軟正黑體" panose="020B0604030504040204" pitchFamily="34" charset="-120"/>
            </a:endParaRPr>
          </a:p>
          <a:p>
            <a:pPr>
              <a:lnSpc>
                <a:spcPct val="120000"/>
              </a:lnSpc>
            </a:pPr>
            <a:r>
              <a:rPr lang="zh-TW" altLang="en-US" sz="2400" dirty="0">
                <a:solidFill>
                  <a:prstClr val="black"/>
                </a:solidFill>
                <a:latin typeface="微軟正黑體" panose="020B0604030504040204" pitchFamily="34" charset="-120"/>
                <a:ea typeface="微軟正黑體" panose="020B0604030504040204" pitchFamily="34" charset="-120"/>
              </a:rPr>
              <a:t>於鏡面盤中旋轉小圓盤，觀察小圓盤轉動情形。為什麼可持續轉動</a:t>
            </a:r>
            <a:r>
              <a:rPr lang="en-US" altLang="zh-TW" sz="2400" dirty="0">
                <a:solidFill>
                  <a:prstClr val="black"/>
                </a:solidFill>
                <a:latin typeface="微軟正黑體" panose="020B0604030504040204" pitchFamily="34" charset="-120"/>
                <a:ea typeface="微軟正黑體" panose="020B0604030504040204" pitchFamily="34" charset="-120"/>
              </a:rPr>
              <a:t>?</a:t>
            </a:r>
          </a:p>
        </p:txBody>
      </p:sp>
      <p:sp>
        <p:nvSpPr>
          <p:cNvPr id="8" name="矩形 7">
            <a:hlinkClick r:id="rId3" action="ppaction://hlinksldjump"/>
            <a:extLst>
              <a:ext uri="{FF2B5EF4-FFF2-40B4-BE49-F238E27FC236}">
                <a16:creationId xmlns:a16="http://schemas.microsoft.com/office/drawing/2014/main" id="{028329F5-721C-440B-A10A-88FFFD1A3B24}"/>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3" action="ppaction://hlinksldjump"/>
              </a:rPr>
              <a:t>目錄</a:t>
            </a:r>
            <a:endParaRPr lang="zh-TW" altLang="en-US" dirty="0">
              <a:solidFill>
                <a:sysClr val="windowText" lastClr="000000"/>
              </a:solidFill>
            </a:endParaRPr>
          </a:p>
        </p:txBody>
      </p:sp>
    </p:spTree>
    <p:extLst>
      <p:ext uri="{BB962C8B-B14F-4D97-AF65-F5344CB8AC3E}">
        <p14:creationId xmlns:p14="http://schemas.microsoft.com/office/powerpoint/2010/main" val="2279947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9">
            <a:extLst>
              <a:ext uri="{FF2B5EF4-FFF2-40B4-BE49-F238E27FC236}">
                <a16:creationId xmlns:a16="http://schemas.microsoft.com/office/drawing/2014/main" id="{8C32BC3C-F809-4CFE-B120-D29D436D8F65}"/>
              </a:ext>
            </a:extLst>
          </p:cNvPr>
          <p:cNvSpPr txBox="1">
            <a:spLocks noChangeArrowheads="1"/>
          </p:cNvSpPr>
          <p:nvPr/>
        </p:nvSpPr>
        <p:spPr bwMode="auto">
          <a:xfrm>
            <a:off x="155623" y="779160"/>
            <a:ext cx="8880793" cy="6121548"/>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br>
              <a:rPr lang="zh-TW" altLang="en-US"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轉動慣量，重心。</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spcBef>
                <a:spcPts val="600"/>
              </a:spcBef>
            </a:pPr>
            <a:r>
              <a:rPr lang="zh-TW" altLang="en-US" sz="2400" dirty="0">
                <a:latin typeface="微軟正黑體" panose="020B0604030504040204" pitchFamily="34" charset="-120"/>
                <a:ea typeface="微軟正黑體" panose="020B0604030504040204" pitchFamily="34" charset="-120"/>
              </a:rPr>
              <a:t>圓盤與桌面接觸點的摩擦力，是造成這個現象的原因。在最後幾秒時：（</a:t>
            </a:r>
            <a:r>
              <a:rPr lang="en-US" altLang="zh-TW" sz="2400" dirty="0">
                <a:latin typeface="微軟正黑體" panose="020B0604030504040204" pitchFamily="34" charset="-120"/>
                <a:ea typeface="微軟正黑體" panose="020B0604030504040204" pitchFamily="34" charset="-120"/>
              </a:rPr>
              <a:t>1</a:t>
            </a:r>
            <a:r>
              <a:rPr lang="zh-TW" altLang="en-US" sz="2400" dirty="0">
                <a:latin typeface="微軟正黑體" panose="020B0604030504040204" pitchFamily="34" charset="-120"/>
                <a:ea typeface="微軟正黑體" panose="020B0604030504040204" pitchFamily="34" charset="-120"/>
              </a:rPr>
              <a:t>）圓盤公轉（圓盤與桌面接觸點的改變）的角速度會變快，產生高頻的聲音；（</a:t>
            </a:r>
            <a:r>
              <a:rPr lang="en-US" altLang="zh-TW" sz="2400" dirty="0">
                <a:latin typeface="微軟正黑體" panose="020B0604030504040204" pitchFamily="34" charset="-120"/>
                <a:ea typeface="微軟正黑體" panose="020B0604030504040204" pitchFamily="34" charset="-120"/>
              </a:rPr>
              <a:t>2</a:t>
            </a:r>
            <a:r>
              <a:rPr lang="zh-TW" altLang="en-US" sz="2400" dirty="0">
                <a:latin typeface="微軟正黑體" panose="020B0604030504040204" pitchFamily="34" charset="-120"/>
                <a:ea typeface="微軟正黑體" panose="020B0604030504040204" pitchFamily="34" charset="-120"/>
              </a:rPr>
              <a:t>）圓盤自轉（圓盤表面繞著自己的質量中心旋轉）的角速度會變慢</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而兩者加起來的總旋轉動能會降低。此時，圓盤的位能也會降低，而使得總能量逐漸降低。</a:t>
            </a:r>
            <a:endParaRPr lang="en-US" altLang="zh-TW" sz="2400" dirty="0">
              <a:latin typeface="微軟正黑體" panose="020B0604030504040204" pitchFamily="34" charset="-120"/>
              <a:ea typeface="微軟正黑體" panose="020B0604030504040204" pitchFamily="34" charset="-120"/>
            </a:endParaRPr>
          </a:p>
          <a:p>
            <a:pPr lvl="0" eaLnBrk="1" fontAlgn="base" hangingPunct="1">
              <a:lnSpc>
                <a:spcPct val="120000"/>
              </a:lnSpc>
              <a:spcBef>
                <a:spcPts val="600"/>
              </a:spcBef>
            </a:pPr>
            <a:r>
              <a:rPr lang="en-US" altLang="zh-TW" sz="2400" b="1" dirty="0">
                <a:solidFill>
                  <a:srgbClr val="FF0000"/>
                </a:solidFill>
                <a:latin typeface="微軟正黑體" panose="020B0604030504040204" pitchFamily="34" charset="-120"/>
                <a:ea typeface="微軟正黑體" panose="020B0604030504040204" pitchFamily="34" charset="-120"/>
              </a:rPr>
              <a:t>Euler's Disc DIY</a:t>
            </a:r>
            <a:r>
              <a:rPr lang="zh-TW" altLang="en-US" sz="2400" b="1" dirty="0">
                <a:solidFill>
                  <a:srgbClr val="FF0000"/>
                </a:solidFill>
                <a:latin typeface="微軟正黑體" panose="020B0604030504040204" pitchFamily="34" charset="-120"/>
                <a:ea typeface="微軟正黑體" panose="020B0604030504040204" pitchFamily="34" charset="-120"/>
              </a:rPr>
              <a:t>：</a:t>
            </a:r>
          </a:p>
          <a:p>
            <a:pPr lvl="0" defTabSz="914400" fontAlgn="base">
              <a:lnSpc>
                <a:spcPct val="120000"/>
              </a:lnSpc>
              <a:spcBef>
                <a:spcPts val="600"/>
              </a:spcBef>
            </a:pPr>
            <a:r>
              <a:rPr lang="zh-TW" altLang="en-US" sz="2400" dirty="0">
                <a:latin typeface="微軟正黑體" panose="020B0604030504040204" pitchFamily="34" charset="-120"/>
                <a:ea typeface="微軟正黑體" panose="020B0604030504040204" pitchFamily="34" charset="-120"/>
                <a:cs typeface="Times New Roman" pitchFamily="18" charset="0"/>
              </a:rPr>
              <a:t>在使用不同材料的圓形容器做測試後，發現在廚房裡使用的不鏽鋼圓碗可以轉很久，你也可以試試看。</a:t>
            </a:r>
            <a:endParaRPr lang="en-US" altLang="zh-TW" sz="2400" dirty="0">
              <a:latin typeface="微軟正黑體" panose="020B0604030504040204" pitchFamily="34" charset="-120"/>
              <a:ea typeface="微軟正黑體" panose="020B0604030504040204" pitchFamily="34" charset="-120"/>
              <a:cs typeface="Times New Roman" pitchFamily="18" charset="0"/>
            </a:endParaRPr>
          </a:p>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p:txBody>
      </p:sp>
      <p:sp>
        <p:nvSpPr>
          <p:cNvPr id="2" name="標題 1"/>
          <p:cNvSpPr>
            <a:spLocks noGrp="1"/>
          </p:cNvSpPr>
          <p:nvPr>
            <p:ph type="title"/>
          </p:nvPr>
        </p:nvSpPr>
        <p:spPr>
          <a:xfrm>
            <a:off x="1370158" y="66695"/>
            <a:ext cx="7061460" cy="807840"/>
          </a:xfrm>
        </p:spPr>
        <p:txBody>
          <a:bodyPr/>
          <a:lstStyle/>
          <a:p>
            <a:r>
              <a:rPr lang="zh-TW" altLang="en-US" dirty="0">
                <a:solidFill>
                  <a:srgbClr val="0033CC"/>
                </a:solidFill>
              </a:rPr>
              <a:t>尤拉盤</a:t>
            </a:r>
            <a:r>
              <a:rPr lang="en-US" altLang="zh-TW" dirty="0">
                <a:solidFill>
                  <a:srgbClr val="0033CC"/>
                </a:solidFill>
              </a:rPr>
              <a:t>/</a:t>
            </a:r>
            <a:r>
              <a:rPr lang="zh-TW" altLang="en-US" dirty="0">
                <a:solidFill>
                  <a:srgbClr val="0033CC"/>
                </a:solidFill>
              </a:rPr>
              <a:t>歐拉盤</a:t>
            </a:r>
            <a:r>
              <a:rPr lang="en-US" altLang="zh-TW" dirty="0">
                <a:solidFill>
                  <a:srgbClr val="0033CC"/>
                </a:solidFill>
              </a:rPr>
              <a:t>Euler’s Disk </a:t>
            </a:r>
            <a:endParaRPr lang="zh-TW" altLang="en-US" dirty="0">
              <a:solidFill>
                <a:srgbClr val="0033CC"/>
              </a:solidFill>
            </a:endParaRPr>
          </a:p>
        </p:txBody>
      </p:sp>
      <p:sp>
        <p:nvSpPr>
          <p:cNvPr id="8" name="矩形 7">
            <a:hlinkClick r:id="rId2" action="ppaction://hlinksldjump"/>
            <a:extLst>
              <a:ext uri="{FF2B5EF4-FFF2-40B4-BE49-F238E27FC236}">
                <a16:creationId xmlns:a16="http://schemas.microsoft.com/office/drawing/2014/main" id="{028329F5-721C-440B-A10A-88FFFD1A3B24}"/>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2" action="ppaction://hlinksldjump"/>
              </a:rPr>
              <a:t>目錄</a:t>
            </a:r>
            <a:endParaRPr lang="zh-TW" altLang="en-US" dirty="0">
              <a:solidFill>
                <a:sysClr val="windowText" lastClr="000000"/>
              </a:solidFill>
            </a:endParaRPr>
          </a:p>
        </p:txBody>
      </p:sp>
      <p:pic>
        <p:nvPicPr>
          <p:cNvPr id="7" name="Picture 2">
            <a:extLst>
              <a:ext uri="{FF2B5EF4-FFF2-40B4-BE49-F238E27FC236}">
                <a16:creationId xmlns:a16="http://schemas.microsoft.com/office/drawing/2014/main" id="{58B38B13-5CE5-4F40-887F-C94B1D6512C4}"/>
              </a:ext>
            </a:extLst>
          </p:cNvPr>
          <p:cNvPicPr>
            <a:picLocks noChangeAspect="1" noChangeArrowheads="1"/>
          </p:cNvPicPr>
          <p:nvPr/>
        </p:nvPicPr>
        <p:blipFill>
          <a:blip r:embed="rId3" cstate="print"/>
          <a:srcRect/>
          <a:stretch>
            <a:fillRect/>
          </a:stretch>
        </p:blipFill>
        <p:spPr bwMode="auto">
          <a:xfrm>
            <a:off x="6075350" y="5087140"/>
            <a:ext cx="1105464" cy="806168"/>
          </a:xfrm>
          <a:prstGeom prst="rect">
            <a:avLst/>
          </a:prstGeom>
          <a:noFill/>
        </p:spPr>
      </p:pic>
      <p:pic>
        <p:nvPicPr>
          <p:cNvPr id="9" name="Picture 1">
            <a:extLst>
              <a:ext uri="{FF2B5EF4-FFF2-40B4-BE49-F238E27FC236}">
                <a16:creationId xmlns:a16="http://schemas.microsoft.com/office/drawing/2014/main" id="{483CA1AD-74DA-4691-90CB-7974A11CD1F9}"/>
              </a:ext>
            </a:extLst>
          </p:cNvPr>
          <p:cNvPicPr>
            <a:picLocks noChangeAspect="1" noChangeArrowheads="1"/>
          </p:cNvPicPr>
          <p:nvPr/>
        </p:nvPicPr>
        <p:blipFill>
          <a:blip r:embed="rId4" cstate="print"/>
          <a:srcRect/>
          <a:stretch>
            <a:fillRect/>
          </a:stretch>
        </p:blipFill>
        <p:spPr bwMode="auto">
          <a:xfrm>
            <a:off x="7501525" y="5087140"/>
            <a:ext cx="1075018" cy="818155"/>
          </a:xfrm>
          <a:prstGeom prst="rect">
            <a:avLst/>
          </a:prstGeom>
          <a:noFill/>
        </p:spPr>
      </p:pic>
      <p:sp>
        <p:nvSpPr>
          <p:cNvPr id="3" name="矩形 2">
            <a:extLst>
              <a:ext uri="{FF2B5EF4-FFF2-40B4-BE49-F238E27FC236}">
                <a16:creationId xmlns:a16="http://schemas.microsoft.com/office/drawing/2014/main" id="{3D39CD6B-F6A6-4186-8322-14854C8B6BD4}"/>
              </a:ext>
            </a:extLst>
          </p:cNvPr>
          <p:cNvSpPr/>
          <p:nvPr/>
        </p:nvSpPr>
        <p:spPr>
          <a:xfrm>
            <a:off x="3224274" y="5644980"/>
            <a:ext cx="5919726" cy="1255728"/>
          </a:xfrm>
          <a:prstGeom prst="rect">
            <a:avLst/>
          </a:prstGeom>
        </p:spPr>
        <p:txBody>
          <a:bodyPr wrap="square">
            <a:spAutoFit/>
          </a:bodyPr>
          <a:lstStyle/>
          <a:p>
            <a:pPr lvl="0">
              <a:lnSpc>
                <a:spcPct val="120000"/>
              </a:lnSpc>
            </a:pPr>
            <a:r>
              <a:rPr lang="zh-TW" altLang="en-US" b="1" dirty="0">
                <a:solidFill>
                  <a:srgbClr val="0000FF"/>
                </a:solidFill>
                <a:latin typeface="微軟正黑體" panose="020B0604030504040204" pitchFamily="34" charset="-120"/>
                <a:ea typeface="微軟正黑體" panose="020B0604030504040204" pitchFamily="34" charset="-120"/>
              </a:rPr>
              <a:t>參考網頁</a:t>
            </a:r>
            <a:r>
              <a:rPr lang="en-US" altLang="zh-TW" b="1" dirty="0">
                <a:solidFill>
                  <a:srgbClr val="0000FF"/>
                </a:solidFill>
                <a:latin typeface="微軟正黑體" panose="020B0604030504040204" pitchFamily="34" charset="-120"/>
                <a:ea typeface="微軟正黑體" panose="020B0604030504040204" pitchFamily="34" charset="-120"/>
              </a:rPr>
              <a:t>:</a:t>
            </a:r>
          </a:p>
          <a:p>
            <a:pPr marL="342900" lvl="0" indent="-342900">
              <a:buFont typeface="Arial" panose="020B0604020202020204" pitchFamily="34" charset="0"/>
              <a:buChar char="•"/>
            </a:pPr>
            <a:r>
              <a:rPr lang="en-US" altLang="zh-TW" dirty="0">
                <a:solidFill>
                  <a:prstClr val="black"/>
                </a:solidFill>
                <a:hlinkClick r:id="rId5">
                  <a:extLst>
                    <a:ext uri="{A12FA001-AC4F-418D-AE19-62706E023703}">
                      <ahyp:hlinkClr xmlns:ahyp="http://schemas.microsoft.com/office/drawing/2018/hyperlinkcolor" val="tx"/>
                    </a:ext>
                  </a:extLst>
                </a:hlinkClick>
              </a:rPr>
              <a:t>https://en.wikipedia.org/wiki/Euler%27s_Disk</a:t>
            </a:r>
            <a:endParaRPr lang="en-US" altLang="zh-TW" dirty="0">
              <a:solidFill>
                <a:prstClr val="black"/>
              </a:solidFill>
            </a:endParaRPr>
          </a:p>
          <a:p>
            <a:pPr marL="342900" lvl="0" indent="-342900">
              <a:buFont typeface="Arial" panose="020B0604020202020204" pitchFamily="34" charset="0"/>
              <a:buChar char="•"/>
            </a:pPr>
            <a:r>
              <a:rPr lang="en-US" altLang="zh-TW" dirty="0">
                <a:solidFill>
                  <a:prstClr val="black"/>
                </a:solidFill>
                <a:hlinkClick r:id="rId6">
                  <a:extLst>
                    <a:ext uri="{A12FA001-AC4F-418D-AE19-62706E023703}">
                      <ahyp:hlinkClr xmlns:ahyp="http://schemas.microsoft.com/office/drawing/2018/hyperlinkcolor" val="tx"/>
                    </a:ext>
                  </a:extLst>
                </a:hlinkClick>
              </a:rPr>
              <a:t>Eulerdisk.com</a:t>
            </a:r>
            <a:endParaRPr lang="en-US" altLang="zh-TW" dirty="0">
              <a:solidFill>
                <a:prstClr val="black"/>
              </a:solidFill>
            </a:endParaRPr>
          </a:p>
          <a:p>
            <a:pPr marL="342900" lvl="0" indent="-342900">
              <a:buFont typeface="Arial" panose="020B0604020202020204" pitchFamily="34" charset="0"/>
              <a:buChar char="•"/>
            </a:pPr>
            <a:r>
              <a:rPr lang="en-US" altLang="zh-TW" dirty="0">
                <a:solidFill>
                  <a:prstClr val="black"/>
                </a:solidFill>
                <a:hlinkClick r:id="rId7">
                  <a:extLst>
                    <a:ext uri="{A12FA001-AC4F-418D-AE19-62706E023703}">
                      <ahyp:hlinkClr xmlns:ahyp="http://schemas.microsoft.com/office/drawing/2018/hyperlinkcolor" val="tx"/>
                    </a:ext>
                  </a:extLst>
                </a:hlinkClick>
              </a:rPr>
              <a:t>The physics of a spinning coin (April 20, 2000) </a:t>
            </a:r>
            <a:r>
              <a:rPr lang="en-US" altLang="zh-TW" dirty="0" err="1">
                <a:solidFill>
                  <a:prstClr val="black"/>
                </a:solidFill>
                <a:hlinkClick r:id="rId7">
                  <a:extLst>
                    <a:ext uri="{A12FA001-AC4F-418D-AE19-62706E023703}">
                      <ahyp:hlinkClr xmlns:ahyp="http://schemas.microsoft.com/office/drawing/2018/hyperlinkcolor" val="tx"/>
                    </a:ext>
                  </a:extLst>
                </a:hlinkClick>
              </a:rPr>
              <a:t>PhysicsWeb</a:t>
            </a:r>
            <a:endParaRPr lang="zh-TW" altLang="en-US" dirty="0">
              <a:solidFill>
                <a:prstClr val="black"/>
              </a:solidFill>
            </a:endParaRPr>
          </a:p>
        </p:txBody>
      </p:sp>
    </p:spTree>
    <p:extLst>
      <p:ext uri="{BB962C8B-B14F-4D97-AF65-F5344CB8AC3E}">
        <p14:creationId xmlns:p14="http://schemas.microsoft.com/office/powerpoint/2010/main" val="934693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94933" y="-97577"/>
            <a:ext cx="5323466" cy="1352124"/>
          </a:xfrm>
        </p:spPr>
        <p:txBody>
          <a:bodyPr/>
          <a:lstStyle/>
          <a:p>
            <a:pPr>
              <a:lnSpc>
                <a:spcPct val="100000"/>
              </a:lnSpc>
            </a:pPr>
            <a:r>
              <a:rPr lang="zh-TW" altLang="en-US" dirty="0">
                <a:solidFill>
                  <a:srgbClr val="0033CC"/>
                </a:solidFill>
              </a:rPr>
              <a:t>馬克斯威爾輪</a:t>
            </a:r>
            <a:br>
              <a:rPr lang="zh-TW" altLang="en-US" dirty="0">
                <a:solidFill>
                  <a:srgbClr val="0033CC"/>
                </a:solidFill>
              </a:rPr>
            </a:br>
            <a:r>
              <a:rPr lang="en-US" altLang="zh-TW" dirty="0">
                <a:solidFill>
                  <a:srgbClr val="0033CC"/>
                </a:solidFill>
              </a:rPr>
              <a:t>Maxwell Wheel</a:t>
            </a:r>
          </a:p>
        </p:txBody>
      </p:sp>
      <p:sp>
        <p:nvSpPr>
          <p:cNvPr id="5" name="文字方塊 9">
            <a:extLst>
              <a:ext uri="{FF2B5EF4-FFF2-40B4-BE49-F238E27FC236}">
                <a16:creationId xmlns:a16="http://schemas.microsoft.com/office/drawing/2014/main" id="{D7674813-EBF6-493C-B267-7032C57909D2}"/>
              </a:ext>
            </a:extLst>
          </p:cNvPr>
          <p:cNvSpPr txBox="1">
            <a:spLocks noChangeArrowheads="1"/>
          </p:cNvSpPr>
          <p:nvPr/>
        </p:nvSpPr>
        <p:spPr bwMode="auto">
          <a:xfrm>
            <a:off x="232178" y="2691312"/>
            <a:ext cx="8566894" cy="4995791"/>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br>
              <a:rPr lang="zh-TW" altLang="en-US"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轉動慣量、能量守恆。</a:t>
            </a:r>
            <a:endParaRPr lang="en-US" altLang="zh-TW" sz="2400" dirty="0">
              <a:latin typeface="微軟正黑體" panose="020B0604030504040204" pitchFamily="34" charset="-120"/>
              <a:ea typeface="微軟正黑體" panose="020B0604030504040204" pitchFamily="34" charset="-120"/>
            </a:endParaRPr>
          </a:p>
          <a:p>
            <a:r>
              <a:rPr lang="zh-TW" altLang="zh-TW" sz="2400" dirty="0">
                <a:latin typeface="微軟正黑體" panose="020B0604030504040204" pitchFamily="34" charset="-120"/>
                <a:ea typeface="微軟正黑體" panose="020B0604030504040204" pitchFamily="34" charset="-120"/>
              </a:rPr>
              <a:t>此實驗為</a:t>
            </a:r>
            <a:r>
              <a:rPr lang="zh-TW" altLang="en-US" sz="2400" dirty="0">
                <a:latin typeface="微軟正黑體" panose="020B0604030504040204" pitchFamily="34" charset="-120"/>
                <a:ea typeface="微軟正黑體" panose="020B0604030504040204" pitchFamily="34" charset="-120"/>
              </a:rPr>
              <a:t>能量守恆及位能與動能之間的轉換</a:t>
            </a:r>
            <a:r>
              <a:rPr lang="zh-TW" altLang="zh-TW" sz="2400" dirty="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此金屬飛輪在直線下墜時提供一動量，底座提供足夠支撐。</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影響實驗的參數</a:t>
            </a:r>
            <a:r>
              <a:rPr lang="en-US" altLang="zh-TW" sz="20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有什麼應用</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  </a:t>
            </a:r>
            <a:endParaRPr lang="en-US" altLang="zh-TW" sz="2000" dirty="0">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除了能量守恆，還有甚麼物理原理在其中</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 受哪些因素影響呢</a:t>
            </a:r>
            <a:r>
              <a:rPr lang="en-US" altLang="zh-TW" sz="2000" dirty="0">
                <a:latin typeface="微軟正黑體" panose="020B0604030504040204" pitchFamily="34" charset="-120"/>
                <a:ea typeface="微軟正黑體" panose="020B0604030504040204" pitchFamily="34" charset="-120"/>
              </a:rPr>
              <a:t>?</a:t>
            </a:r>
            <a:r>
              <a:rPr lang="zh-TW" altLang="zh-TW" sz="2000"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 </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     </a:t>
            </a:r>
            <a:endParaRPr lang="en-US" altLang="zh-TW" sz="2000" b="1" dirty="0">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求馬克斯威爾輪下落之加速度，並與重力加速度之值比較，解釋造成二者不一樣的原因。</a:t>
            </a:r>
            <a:endParaRPr lang="en-US" altLang="zh-TW" sz="2000" dirty="0">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r>
              <a:rPr lang="en-US" altLang="zh-TW" sz="2000" dirty="0">
                <a:latin typeface="微軟正黑體" panose="020B0604030504040204" pitchFamily="34" charset="-120"/>
                <a:ea typeface="微軟正黑體" panose="020B0604030504040204" pitchFamily="34" charset="-120"/>
              </a:rPr>
              <a:t>YOYO</a:t>
            </a:r>
            <a:r>
              <a:rPr lang="zh-TW" altLang="en-US" sz="2000" dirty="0">
                <a:latin typeface="微軟正黑體" panose="020B0604030504040204" pitchFamily="34" charset="-120"/>
                <a:ea typeface="微軟正黑體" panose="020B0604030504040204" pitchFamily="34" charset="-120"/>
              </a:rPr>
              <a:t>是否也是運用相同的原理</a:t>
            </a:r>
            <a:r>
              <a:rPr lang="en-US" altLang="zh-TW" sz="2000" dirty="0">
                <a:latin typeface="微軟正黑體" panose="020B0604030504040204" pitchFamily="34" charset="-120"/>
                <a:ea typeface="微軟正黑體" panose="020B0604030504040204" pitchFamily="34" charset="-120"/>
              </a:rPr>
              <a:t>?</a:t>
            </a:r>
            <a:endParaRPr lang="zh-TW" altLang="en-US" sz="2000" dirty="0">
              <a:latin typeface="微軟正黑體" panose="020B0604030504040204" pitchFamily="34" charset="-120"/>
              <a:ea typeface="微軟正黑體" panose="020B0604030504040204" pitchFamily="34" charset="-120"/>
            </a:endParaRPr>
          </a:p>
          <a:p>
            <a:pPr eaLnBrk="1" hangingPunct="1">
              <a:lnSpc>
                <a:spcPct val="120000"/>
              </a:lnSpc>
              <a:spcBef>
                <a:spcPts val="600"/>
              </a:spcBef>
            </a:pPr>
            <a:r>
              <a:rPr lang="zh-TW" altLang="en-US" sz="1600" b="1" dirty="0">
                <a:solidFill>
                  <a:srgbClr val="0000FF"/>
                </a:solidFill>
                <a:latin typeface="微軟正黑體" panose="020B0604030504040204" pitchFamily="34" charset="-120"/>
                <a:ea typeface="微軟正黑體" panose="020B0604030504040204" pitchFamily="34" charset="-120"/>
              </a:rPr>
              <a:t>參考網頁</a:t>
            </a:r>
            <a:r>
              <a:rPr lang="en-US" altLang="zh-TW" sz="1600" b="1" dirty="0">
                <a:solidFill>
                  <a:srgbClr val="0000FF"/>
                </a:solidFill>
                <a:latin typeface="微軟正黑體" panose="020B0604030504040204" pitchFamily="34" charset="-120"/>
                <a:ea typeface="微軟正黑體" panose="020B0604030504040204" pitchFamily="34" charset="-120"/>
              </a:rPr>
              <a:t>:</a:t>
            </a:r>
          </a:p>
          <a:p>
            <a:pPr eaLnBrk="1" hangingPunct="1">
              <a:lnSpc>
                <a:spcPct val="120000"/>
              </a:lnSpc>
              <a:spcBef>
                <a:spcPts val="600"/>
              </a:spcBef>
            </a:pPr>
            <a:r>
              <a:rPr lang="en-US" altLang="zh-TW" sz="1600" dirty="0">
                <a:hlinkClick r:id="rId2"/>
              </a:rPr>
              <a:t>Maxwell’s Wheel (youtube.com)</a:t>
            </a:r>
            <a:endParaRPr lang="en-US" altLang="zh-TW" sz="1600" b="1" dirty="0">
              <a:solidFill>
                <a:srgbClr val="0000FF"/>
              </a:solidFill>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78CC86F-A774-4FC8-87B7-4A255E8C6045}"/>
              </a:ext>
            </a:extLst>
          </p:cNvPr>
          <p:cNvSpPr/>
          <p:nvPr/>
        </p:nvSpPr>
        <p:spPr>
          <a:xfrm>
            <a:off x="357627" y="822712"/>
            <a:ext cx="5641346" cy="1827295"/>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nSpc>
                <a:spcPct val="120000"/>
              </a:lnSpc>
            </a:pPr>
            <a:r>
              <a:rPr lang="zh-TW" altLang="en-US" sz="2400" dirty="0">
                <a:solidFill>
                  <a:prstClr val="black"/>
                </a:solidFill>
                <a:latin typeface="微軟正黑體" panose="020B0604030504040204" pitchFamily="34" charset="-120"/>
                <a:ea typeface="微軟正黑體" panose="020B0604030504040204" pitchFamily="34" charset="-120"/>
              </a:rPr>
              <a:t>將轉輪順著繩線轉到上方放下，順著捲線由上往下滾到最下端時，會再滾上來，並往復運動。 </a:t>
            </a:r>
            <a:endParaRPr lang="en-US" altLang="zh-TW" sz="2400" dirty="0">
              <a:solidFill>
                <a:prstClr val="black"/>
              </a:solidFill>
              <a:latin typeface="微軟正黑體" panose="020B0604030504040204" pitchFamily="34" charset="-120"/>
              <a:ea typeface="微軟正黑體" panose="020B0604030504040204" pitchFamily="34" charset="-120"/>
            </a:endParaRPr>
          </a:p>
        </p:txBody>
      </p:sp>
      <p:sp>
        <p:nvSpPr>
          <p:cNvPr id="8" name="矩形 7">
            <a:hlinkClick r:id="rId3" action="ppaction://hlinksldjump"/>
            <a:extLst>
              <a:ext uri="{FF2B5EF4-FFF2-40B4-BE49-F238E27FC236}">
                <a16:creationId xmlns:a16="http://schemas.microsoft.com/office/drawing/2014/main" id="{A9898957-4C24-4171-A486-2C10FB48B900}"/>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3" action="ppaction://hlinksldjump"/>
              </a:rPr>
              <a:t>目錄</a:t>
            </a:r>
            <a:endParaRPr lang="zh-TW" altLang="en-US" dirty="0">
              <a:solidFill>
                <a:sysClr val="windowText" lastClr="000000"/>
              </a:solidFill>
            </a:endParaRPr>
          </a:p>
        </p:txBody>
      </p:sp>
      <p:pic>
        <p:nvPicPr>
          <p:cNvPr id="3" name="圖片 2">
            <a:extLst>
              <a:ext uri="{FF2B5EF4-FFF2-40B4-BE49-F238E27FC236}">
                <a16:creationId xmlns:a16="http://schemas.microsoft.com/office/drawing/2014/main" id="{E7B68B54-B49E-4044-AD41-AEAAF07ED68B}"/>
              </a:ext>
            </a:extLst>
          </p:cNvPr>
          <p:cNvPicPr>
            <a:picLocks noChangeAspect="1"/>
          </p:cNvPicPr>
          <p:nvPr/>
        </p:nvPicPr>
        <p:blipFill>
          <a:blip r:embed="rId4"/>
          <a:stretch>
            <a:fillRect/>
          </a:stretch>
        </p:blipFill>
        <p:spPr>
          <a:xfrm flipH="1">
            <a:off x="6438461" y="1187729"/>
            <a:ext cx="2360611" cy="2360611"/>
          </a:xfrm>
          <a:prstGeom prst="rect">
            <a:avLst/>
          </a:prstGeom>
        </p:spPr>
      </p:pic>
    </p:spTree>
    <p:extLst>
      <p:ext uri="{BB962C8B-B14F-4D97-AF65-F5344CB8AC3E}">
        <p14:creationId xmlns:p14="http://schemas.microsoft.com/office/powerpoint/2010/main" val="3792569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DA79ED7-A594-4A3A-A7B1-30A09B56E71F}"/>
              </a:ext>
            </a:extLst>
          </p:cNvPr>
          <p:cNvSpPr>
            <a:spLocks noGrp="1"/>
          </p:cNvSpPr>
          <p:nvPr>
            <p:ph type="title"/>
          </p:nvPr>
        </p:nvSpPr>
        <p:spPr/>
        <p:txBody>
          <a:bodyPr/>
          <a:lstStyle/>
          <a:p>
            <a:r>
              <a:rPr lang="zh-TW" altLang="en-US" dirty="0">
                <a:solidFill>
                  <a:srgbClr val="0033CC"/>
                </a:solidFill>
              </a:rPr>
              <a:t>溜溜球（</a:t>
            </a:r>
            <a:r>
              <a:rPr lang="en-US" altLang="zh-TW" dirty="0">
                <a:solidFill>
                  <a:srgbClr val="0033CC"/>
                </a:solidFill>
              </a:rPr>
              <a:t>yo-yo</a:t>
            </a:r>
            <a:r>
              <a:rPr lang="zh-TW" altLang="en-US" dirty="0">
                <a:solidFill>
                  <a:srgbClr val="0033CC"/>
                </a:solidFill>
              </a:rPr>
              <a:t>）</a:t>
            </a:r>
          </a:p>
        </p:txBody>
      </p:sp>
      <p:pic>
        <p:nvPicPr>
          <p:cNvPr id="7" name="圖片 6">
            <a:extLst>
              <a:ext uri="{FF2B5EF4-FFF2-40B4-BE49-F238E27FC236}">
                <a16:creationId xmlns:a16="http://schemas.microsoft.com/office/drawing/2014/main" id="{EEE9E778-7F76-4F63-9872-5BEF61150F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9258" y="1189604"/>
            <a:ext cx="2372895" cy="1815264"/>
          </a:xfrm>
          <a:prstGeom prst="rect">
            <a:avLst/>
          </a:prstGeom>
        </p:spPr>
      </p:pic>
      <p:sp>
        <p:nvSpPr>
          <p:cNvPr id="8" name="文字方塊 9">
            <a:extLst>
              <a:ext uri="{FF2B5EF4-FFF2-40B4-BE49-F238E27FC236}">
                <a16:creationId xmlns:a16="http://schemas.microsoft.com/office/drawing/2014/main" id="{D4FF7978-06B5-4C3D-A24F-8589DF47C2BB}"/>
              </a:ext>
            </a:extLst>
          </p:cNvPr>
          <p:cNvSpPr txBox="1">
            <a:spLocks noChangeArrowheads="1"/>
          </p:cNvSpPr>
          <p:nvPr/>
        </p:nvSpPr>
        <p:spPr bwMode="auto">
          <a:xfrm>
            <a:off x="288808" y="2821510"/>
            <a:ext cx="4572001" cy="3274743"/>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br>
              <a:rPr lang="zh-TW" altLang="en-US"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轉動慣量，能量守恆。</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spcBef>
                <a:spcPts val="600"/>
              </a:spcBef>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r>
              <a:rPr lang="en-US" altLang="zh-TW" sz="2400" dirty="0">
                <a:hlinkClick r:id="rId3"/>
              </a:rPr>
              <a:t>Yo-yo - Wikipedia</a:t>
            </a:r>
            <a:endParaRPr lang="en-US" altLang="zh-TW" sz="2400" dirty="0"/>
          </a:p>
        </p:txBody>
      </p:sp>
      <p:sp>
        <p:nvSpPr>
          <p:cNvPr id="9" name="矩形 8">
            <a:extLst>
              <a:ext uri="{FF2B5EF4-FFF2-40B4-BE49-F238E27FC236}">
                <a16:creationId xmlns:a16="http://schemas.microsoft.com/office/drawing/2014/main" id="{9B549462-2D46-485A-A450-F03A00D47A76}"/>
              </a:ext>
            </a:extLst>
          </p:cNvPr>
          <p:cNvSpPr/>
          <p:nvPr/>
        </p:nvSpPr>
        <p:spPr>
          <a:xfrm>
            <a:off x="284472" y="996523"/>
            <a:ext cx="5437506" cy="1381789"/>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a:lnSpc>
                <a:spcPct val="120000"/>
              </a:lnSpc>
            </a:pPr>
            <a:r>
              <a:rPr lang="zh-TW" altLang="en-US" sz="2400" dirty="0">
                <a:solidFill>
                  <a:prstClr val="black"/>
                </a:solidFill>
                <a:latin typeface="微軟正黑體" panose="020B0604030504040204" pitchFamily="34" charset="-120"/>
                <a:ea typeface="微軟正黑體" panose="020B0604030504040204" pitchFamily="34" charset="-120"/>
              </a:rPr>
              <a:t>拉繩適時拉緊，使</a:t>
            </a:r>
            <a:r>
              <a:rPr lang="en-US" altLang="zh-TW" sz="2400" dirty="0">
                <a:solidFill>
                  <a:prstClr val="black"/>
                </a:solidFill>
                <a:latin typeface="微軟正黑體" panose="020B0604030504040204" pitchFamily="34" charset="-120"/>
                <a:ea typeface="微軟正黑體" panose="020B0604030504040204" pitchFamily="34" charset="-120"/>
              </a:rPr>
              <a:t>yoyo</a:t>
            </a:r>
            <a:r>
              <a:rPr lang="zh-TW" altLang="en-US" sz="2400" dirty="0">
                <a:solidFill>
                  <a:prstClr val="black"/>
                </a:solidFill>
                <a:latin typeface="微軟正黑體" panose="020B0604030504040204" pitchFamily="34" charset="-120"/>
                <a:ea typeface="微軟正黑體" panose="020B0604030504040204" pitchFamily="34" charset="-120"/>
              </a:rPr>
              <a:t>能沿繩線上下。觀察並解釋之。</a:t>
            </a:r>
            <a:endParaRPr lang="en-US" altLang="zh-TW" sz="2400" dirty="0">
              <a:solidFill>
                <a:prstClr val="black"/>
              </a:solidFill>
              <a:latin typeface="微軟正黑體" panose="020B0604030504040204" pitchFamily="34" charset="-120"/>
              <a:ea typeface="微軟正黑體" panose="020B0604030504040204" pitchFamily="34" charset="-120"/>
            </a:endParaRPr>
          </a:p>
        </p:txBody>
      </p:sp>
      <p:sp>
        <p:nvSpPr>
          <p:cNvPr id="10" name="矩形 9">
            <a:hlinkClick r:id="rId4" action="ppaction://hlinksldjump"/>
            <a:extLst>
              <a:ext uri="{FF2B5EF4-FFF2-40B4-BE49-F238E27FC236}">
                <a16:creationId xmlns:a16="http://schemas.microsoft.com/office/drawing/2014/main" id="{EC9AA364-F8E9-450A-84B2-6000EE34DDEC}"/>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4" action="ppaction://hlinksldjump"/>
              </a:rPr>
              <a:t>目錄</a:t>
            </a:r>
            <a:endParaRPr lang="zh-TW" altLang="en-US" dirty="0">
              <a:solidFill>
                <a:sysClr val="windowText" lastClr="000000"/>
              </a:solidFill>
            </a:endParaRPr>
          </a:p>
        </p:txBody>
      </p:sp>
    </p:spTree>
    <p:extLst>
      <p:ext uri="{BB962C8B-B14F-4D97-AF65-F5344CB8AC3E}">
        <p14:creationId xmlns:p14="http://schemas.microsoft.com/office/powerpoint/2010/main" val="2841256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9">
            <a:extLst>
              <a:ext uri="{FF2B5EF4-FFF2-40B4-BE49-F238E27FC236}">
                <a16:creationId xmlns:a16="http://schemas.microsoft.com/office/drawing/2014/main" id="{8B192457-48D6-4C71-905D-BAC0B368289E}"/>
              </a:ext>
            </a:extLst>
          </p:cNvPr>
          <p:cNvSpPr txBox="1">
            <a:spLocks noChangeArrowheads="1"/>
          </p:cNvSpPr>
          <p:nvPr/>
        </p:nvSpPr>
        <p:spPr bwMode="auto">
          <a:xfrm>
            <a:off x="263207" y="3060220"/>
            <a:ext cx="4572001" cy="3644075"/>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br>
              <a:rPr lang="zh-TW" altLang="en-US"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轉動慣量。</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spcBef>
                <a:spcPts val="600"/>
              </a:spcBef>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r>
              <a:rPr lang="en-US" altLang="zh-TW" sz="2400" dirty="0">
                <a:solidFill>
                  <a:srgbClr val="FF0000"/>
                </a:solidFill>
              </a:rPr>
              <a:t>http://www.thephitop.com</a:t>
            </a:r>
          </a:p>
          <a:p>
            <a:endParaRPr lang="en-US" altLang="zh-TW" sz="2400" dirty="0"/>
          </a:p>
        </p:txBody>
      </p:sp>
      <p:sp>
        <p:nvSpPr>
          <p:cNvPr id="6" name="矩形 5">
            <a:extLst>
              <a:ext uri="{FF2B5EF4-FFF2-40B4-BE49-F238E27FC236}">
                <a16:creationId xmlns:a16="http://schemas.microsoft.com/office/drawing/2014/main" id="{970F344C-FEDB-41C5-9644-F7F5D120F109}"/>
              </a:ext>
            </a:extLst>
          </p:cNvPr>
          <p:cNvSpPr/>
          <p:nvPr/>
        </p:nvSpPr>
        <p:spPr>
          <a:xfrm>
            <a:off x="263207" y="996523"/>
            <a:ext cx="5437506" cy="1824987"/>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a:lnSpc>
                <a:spcPct val="120000"/>
              </a:lnSpc>
            </a:pPr>
            <a:r>
              <a:rPr lang="zh-TW" altLang="en-US" sz="2400" dirty="0">
                <a:solidFill>
                  <a:prstClr val="black"/>
                </a:solidFill>
                <a:latin typeface="微軟正黑體" panose="020B0604030504040204" pitchFamily="34" charset="-120"/>
                <a:ea typeface="微軟正黑體" panose="020B0604030504040204" pitchFamily="34" charset="-120"/>
              </a:rPr>
              <a:t>於平面上快速轉動轉動橢圓體</a:t>
            </a:r>
            <a:r>
              <a:rPr lang="en-US" altLang="zh-TW" sz="2400" dirty="0">
                <a:solidFill>
                  <a:prstClr val="black"/>
                </a:solidFill>
                <a:latin typeface="微軟正黑體" panose="020B0604030504040204" pitchFamily="34" charset="-120"/>
                <a:ea typeface="微軟正黑體" panose="020B0604030504040204" pitchFamily="34" charset="-120"/>
              </a:rPr>
              <a:t>(</a:t>
            </a:r>
            <a:r>
              <a:rPr lang="zh-TW" altLang="en-US" sz="2400" dirty="0">
                <a:solidFill>
                  <a:prstClr val="black"/>
                </a:solidFill>
                <a:latin typeface="微軟正黑體" panose="020B0604030504040204" pitchFamily="34" charset="-120"/>
                <a:ea typeface="微軟正黑體" panose="020B0604030504040204" pitchFamily="34" charset="-120"/>
              </a:rPr>
              <a:t>橫放</a:t>
            </a:r>
            <a:r>
              <a:rPr lang="en-US" altLang="zh-TW" sz="2400" dirty="0">
                <a:solidFill>
                  <a:prstClr val="black"/>
                </a:solidFill>
                <a:latin typeface="微軟正黑體" panose="020B0604030504040204" pitchFamily="34" charset="-120"/>
                <a:ea typeface="微軟正黑體" panose="020B0604030504040204" pitchFamily="34" charset="-120"/>
              </a:rPr>
              <a:t>)</a:t>
            </a:r>
            <a:r>
              <a:rPr lang="zh-TW" altLang="en-US" sz="2400" dirty="0">
                <a:solidFill>
                  <a:prstClr val="black"/>
                </a:solidFill>
                <a:latin typeface="微軟正黑體" panose="020B0604030504040204" pitchFamily="34" charset="-120"/>
                <a:ea typeface="微軟正黑體" panose="020B0604030504040204" pitchFamily="34" charset="-120"/>
              </a:rPr>
              <a:t>，一陣子後即可看他站立起來。觀察並解釋之。</a:t>
            </a:r>
            <a:endParaRPr lang="en-US" altLang="zh-TW" sz="2400" dirty="0">
              <a:solidFill>
                <a:prstClr val="black"/>
              </a:solidFill>
              <a:latin typeface="微軟正黑體" panose="020B0604030504040204" pitchFamily="34" charset="-120"/>
              <a:ea typeface="微軟正黑體" panose="020B0604030504040204" pitchFamily="34" charset="-120"/>
            </a:endParaRPr>
          </a:p>
        </p:txBody>
      </p:sp>
      <p:sp>
        <p:nvSpPr>
          <p:cNvPr id="2" name="標題 1"/>
          <p:cNvSpPr>
            <a:spLocks noGrp="1"/>
          </p:cNvSpPr>
          <p:nvPr>
            <p:ph type="title"/>
          </p:nvPr>
        </p:nvSpPr>
        <p:spPr/>
        <p:txBody>
          <a:bodyPr/>
          <a:lstStyle/>
          <a:p>
            <a:pPr algn="ctr"/>
            <a:r>
              <a:rPr lang="zh-TW" altLang="en-US" dirty="0">
                <a:solidFill>
                  <a:srgbClr val="0033CC"/>
                </a:solidFill>
                <a:latin typeface="Symbol" panose="05050102010706020507" pitchFamily="18" charset="2"/>
              </a:rPr>
              <a:t>轉蛋 </a:t>
            </a:r>
            <a:r>
              <a:rPr lang="en-US" altLang="zh-TW" dirty="0">
                <a:solidFill>
                  <a:srgbClr val="0033CC"/>
                </a:solidFill>
                <a:latin typeface="Symbol" panose="05050102010706020507" pitchFamily="18" charset="2"/>
              </a:rPr>
              <a:t>F</a:t>
            </a:r>
            <a:r>
              <a:rPr lang="en-US" altLang="zh-TW" dirty="0">
                <a:solidFill>
                  <a:srgbClr val="0033CC"/>
                </a:solidFill>
              </a:rPr>
              <a:t>TOP (</a:t>
            </a:r>
            <a:r>
              <a:rPr lang="en-US" altLang="zh-TW" dirty="0" err="1">
                <a:solidFill>
                  <a:srgbClr val="0033CC"/>
                </a:solidFill>
              </a:rPr>
              <a:t>PhiTOP</a:t>
            </a:r>
            <a:r>
              <a:rPr lang="en-US" altLang="zh-TW" dirty="0">
                <a:solidFill>
                  <a:srgbClr val="0033CC"/>
                </a:solidFill>
              </a:rPr>
              <a:t>)</a:t>
            </a:r>
            <a:endParaRPr lang="zh-TW" altLang="en-US" dirty="0">
              <a:solidFill>
                <a:srgbClr val="0033CC"/>
              </a:solidFill>
            </a:endParaRPr>
          </a:p>
        </p:txBody>
      </p:sp>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l="276" t="361" r="50277" b="37297"/>
          <a:stretch/>
        </p:blipFill>
        <p:spPr>
          <a:xfrm>
            <a:off x="5700713" y="829912"/>
            <a:ext cx="3313097" cy="3206579"/>
          </a:xfrm>
          <a:prstGeom prst="rect">
            <a:avLst/>
          </a:prstGeom>
        </p:spPr>
      </p:pic>
      <p:sp>
        <p:nvSpPr>
          <p:cNvPr id="7" name="矩形 6">
            <a:extLst>
              <a:ext uri="{FF2B5EF4-FFF2-40B4-BE49-F238E27FC236}">
                <a16:creationId xmlns:a16="http://schemas.microsoft.com/office/drawing/2014/main" id="{83B389A6-A54D-4123-9DDD-A5C83E973057}"/>
              </a:ext>
            </a:extLst>
          </p:cNvPr>
          <p:cNvSpPr/>
          <p:nvPr/>
        </p:nvSpPr>
        <p:spPr>
          <a:xfrm>
            <a:off x="5092995" y="4117017"/>
            <a:ext cx="3920815" cy="2041585"/>
          </a:xfrm>
          <a:prstGeom prst="rect">
            <a:avLst/>
          </a:prstGeom>
        </p:spPr>
        <p:txBody>
          <a:bodyPr wrap="square">
            <a:spAutoFit/>
          </a:bodyPr>
          <a:lstStyle/>
          <a:p>
            <a:pPr lvl="0" defTabSz="514350">
              <a:lnSpc>
                <a:spcPct val="120000"/>
              </a:lnSpc>
              <a:buClr>
                <a:srgbClr val="9966FF"/>
              </a:buClr>
              <a:buSzPct val="100000"/>
            </a:pPr>
            <a:r>
              <a:rPr lang="en-US" altLang="zh-TW" sz="2700" b="1" dirty="0">
                <a:solidFill>
                  <a:prstClr val="black"/>
                </a:solidFill>
                <a:latin typeface="微軟正黑體" panose="020B0604030504040204" pitchFamily="34" charset="-120"/>
                <a:ea typeface="微軟正黑體" panose="020B0604030504040204" pitchFamily="34" charset="-120"/>
              </a:rPr>
              <a:t>A prolate ellipsoid with length to width</a:t>
            </a:r>
          </a:p>
          <a:p>
            <a:pPr lvl="0" defTabSz="514350">
              <a:lnSpc>
                <a:spcPct val="120000"/>
              </a:lnSpc>
              <a:buClr>
                <a:srgbClr val="9966FF"/>
              </a:buClr>
              <a:buSzPct val="100000"/>
            </a:pPr>
            <a:r>
              <a:rPr lang="en-US" altLang="zh-TW" sz="2700" b="1" dirty="0">
                <a:solidFill>
                  <a:prstClr val="black"/>
                </a:solidFill>
                <a:latin typeface="微軟正黑體" panose="020B0604030504040204" pitchFamily="34" charset="-120"/>
                <a:ea typeface="微軟正黑體" panose="020B0604030504040204" pitchFamily="34" charset="-120"/>
              </a:rPr>
              <a:t> = golden mean </a:t>
            </a:r>
          </a:p>
          <a:p>
            <a:pPr lvl="0" defTabSz="514350">
              <a:lnSpc>
                <a:spcPct val="120000"/>
              </a:lnSpc>
              <a:buClr>
                <a:srgbClr val="9966FF"/>
              </a:buClr>
              <a:buSzPct val="100000"/>
            </a:pPr>
            <a:r>
              <a:rPr lang="en-US" altLang="zh-TW" sz="2700" b="1" dirty="0">
                <a:solidFill>
                  <a:prstClr val="black"/>
                </a:solidFill>
                <a:latin typeface="微軟正黑體" panose="020B0604030504040204" pitchFamily="34" charset="-120"/>
                <a:ea typeface="微軟正黑體" panose="020B0604030504040204" pitchFamily="34" charset="-120"/>
              </a:rPr>
              <a:t> = </a:t>
            </a:r>
            <a:r>
              <a:rPr lang="en-US" altLang="zh-TW" sz="2700" b="1" dirty="0">
                <a:solidFill>
                  <a:prstClr val="black"/>
                </a:solidFill>
                <a:latin typeface="Symbol" panose="05050102010706020507" pitchFamily="18" charset="2"/>
                <a:ea typeface="微軟正黑體" panose="020B0604030504040204" pitchFamily="34" charset="-120"/>
              </a:rPr>
              <a:t>f </a:t>
            </a:r>
            <a:r>
              <a:rPr lang="en-US" altLang="zh-TW" sz="2700" b="1" dirty="0">
                <a:solidFill>
                  <a:prstClr val="black"/>
                </a:solidFill>
                <a:latin typeface="微軟正黑體" panose="020B0604030504040204" pitchFamily="34" charset="-120"/>
                <a:ea typeface="微軟正黑體" panose="020B0604030504040204" pitchFamily="34" charset="-120"/>
              </a:rPr>
              <a:t>= 1.618</a:t>
            </a:r>
          </a:p>
        </p:txBody>
      </p:sp>
      <p:sp>
        <p:nvSpPr>
          <p:cNvPr id="8" name="矩形 7">
            <a:hlinkClick r:id="rId3" action="ppaction://hlinksldjump"/>
            <a:extLst>
              <a:ext uri="{FF2B5EF4-FFF2-40B4-BE49-F238E27FC236}">
                <a16:creationId xmlns:a16="http://schemas.microsoft.com/office/drawing/2014/main" id="{AC997451-FB0B-4ADB-8BDA-95C603CFE856}"/>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3" action="ppaction://hlinksldjump"/>
              </a:rPr>
              <a:t>目錄</a:t>
            </a:r>
            <a:endParaRPr lang="zh-TW" altLang="en-US" dirty="0">
              <a:solidFill>
                <a:sysClr val="windowText" lastClr="000000"/>
              </a:solidFill>
            </a:endParaRPr>
          </a:p>
        </p:txBody>
      </p:sp>
    </p:spTree>
    <p:extLst>
      <p:ext uri="{BB962C8B-B14F-4D97-AF65-F5344CB8AC3E}">
        <p14:creationId xmlns:p14="http://schemas.microsoft.com/office/powerpoint/2010/main" val="1547503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AAD8E68-0725-47CB-9930-52D9E0A7A7D5}"/>
              </a:ext>
            </a:extLst>
          </p:cNvPr>
          <p:cNvSpPr>
            <a:spLocks noGrp="1"/>
          </p:cNvSpPr>
          <p:nvPr>
            <p:ph type="title"/>
          </p:nvPr>
        </p:nvSpPr>
        <p:spPr>
          <a:xfrm>
            <a:off x="2082540" y="108157"/>
            <a:ext cx="5224368" cy="631107"/>
          </a:xfrm>
        </p:spPr>
        <p:txBody>
          <a:bodyPr/>
          <a:lstStyle/>
          <a:p>
            <a:r>
              <a:rPr lang="zh-TW" altLang="en-US" b="0" dirty="0">
                <a:solidFill>
                  <a:sysClr val="windowText" lastClr="000000"/>
                </a:solidFill>
                <a:latin typeface="+mn-ea"/>
              </a:rPr>
              <a:t>實驗器材</a:t>
            </a:r>
            <a:endParaRPr lang="zh-TW" altLang="en-US" dirty="0"/>
          </a:p>
        </p:txBody>
      </p:sp>
      <p:graphicFrame>
        <p:nvGraphicFramePr>
          <p:cNvPr id="4" name="內容版面配置區 3">
            <a:extLst>
              <a:ext uri="{FF2B5EF4-FFF2-40B4-BE49-F238E27FC236}">
                <a16:creationId xmlns:a16="http://schemas.microsoft.com/office/drawing/2014/main" id="{69A994BF-1AF7-4588-BB5A-5F573C856E29}"/>
              </a:ext>
            </a:extLst>
          </p:cNvPr>
          <p:cNvGraphicFramePr>
            <a:graphicFrameLocks/>
          </p:cNvGraphicFramePr>
          <p:nvPr>
            <p:extLst>
              <p:ext uri="{D42A27DB-BD31-4B8C-83A1-F6EECF244321}">
                <p14:modId xmlns:p14="http://schemas.microsoft.com/office/powerpoint/2010/main" val="1545697059"/>
              </p:ext>
            </p:extLst>
          </p:nvPr>
        </p:nvGraphicFramePr>
        <p:xfrm>
          <a:off x="6516216" y="682576"/>
          <a:ext cx="2627784" cy="6357025"/>
        </p:xfrm>
        <a:graphic>
          <a:graphicData uri="http://schemas.openxmlformats.org/drawingml/2006/table">
            <a:tbl>
              <a:tblPr firstRow="1" bandRow="1">
                <a:tableStyleId>{5C22544A-7EE6-4342-B048-85BDC9FD1C3A}</a:tableStyleId>
              </a:tblPr>
              <a:tblGrid>
                <a:gridCol w="447619">
                  <a:extLst>
                    <a:ext uri="{9D8B030D-6E8A-4147-A177-3AD203B41FA5}">
                      <a16:colId xmlns:a16="http://schemas.microsoft.com/office/drawing/2014/main" val="20000"/>
                    </a:ext>
                  </a:extLst>
                </a:gridCol>
                <a:gridCol w="2180165">
                  <a:extLst>
                    <a:ext uri="{9D8B030D-6E8A-4147-A177-3AD203B41FA5}">
                      <a16:colId xmlns:a16="http://schemas.microsoft.com/office/drawing/2014/main" val="20001"/>
                    </a:ext>
                  </a:extLst>
                </a:gridCol>
              </a:tblGrid>
              <a:tr h="619200">
                <a:tc>
                  <a:txBody>
                    <a:bodyPr/>
                    <a:lstStyle/>
                    <a:p>
                      <a:pPr algn="ctr">
                        <a:lnSpc>
                          <a:spcPct val="100000"/>
                        </a:lnSpc>
                      </a:pPr>
                      <a:r>
                        <a:rPr lang="en-US" altLang="zh-TW" sz="1600" b="1" dirty="0">
                          <a:solidFill>
                            <a:schemeClr val="tx1"/>
                          </a:solidFill>
                          <a:latin typeface="微軟正黑體" panose="020B0604030504040204" pitchFamily="34" charset="-120"/>
                          <a:ea typeface="微軟正黑體" panose="020B0604030504040204" pitchFamily="34" charset="-120"/>
                        </a:rPr>
                        <a:t>21</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kumimoji="0" lang="zh-TW" altLang="en-US" sz="1600" b="1" i="0" u="none" strike="noStrike" kern="1200" cap="none" spc="0" normalizeH="0" baseline="0" noProof="0" dirty="0">
                          <a:ln>
                            <a:noFill/>
                          </a:ln>
                          <a:solidFill>
                            <a:srgbClr val="0033CC"/>
                          </a:solidFill>
                          <a:effectLst/>
                          <a:uLnTx/>
                          <a:uFillTx/>
                          <a:latin typeface="微軟正黑體" panose="020B0604030504040204" pitchFamily="34" charset="-120"/>
                          <a:ea typeface="微軟正黑體" panose="020B0604030504040204" pitchFamily="34" charset="-120"/>
                          <a:cs typeface="+mn-cs"/>
                          <a:hlinkClick r:id="rId3" action="ppaction://hlinksldjump"/>
                        </a:rPr>
                        <a:t>進退啞鈴 </a:t>
                      </a:r>
                      <a:endParaRPr kumimoji="0" lang="en-US" altLang="zh-TW" sz="1600" b="1" i="0" u="none" strike="noStrike" kern="1200" cap="none" spc="0" normalizeH="0" baseline="0" noProof="0" dirty="0">
                        <a:ln>
                          <a:noFill/>
                        </a:ln>
                        <a:solidFill>
                          <a:srgbClr val="0033CC"/>
                        </a:solidFill>
                        <a:effectLst/>
                        <a:uLnTx/>
                        <a:uFillTx/>
                        <a:latin typeface="微軟正黑體" panose="020B0604030504040204" pitchFamily="34" charset="-120"/>
                        <a:ea typeface="微軟正黑體" panose="020B0604030504040204" pitchFamily="34" charset="-120"/>
                        <a:cs typeface="+mn-cs"/>
                        <a:hlinkClick r:id="rId3"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600" dirty="0">
                          <a:solidFill>
                            <a:srgbClr val="0033CC"/>
                          </a:solidFill>
                          <a:hlinkClick r:id="rId3" action="ppaction://hlinksldjump"/>
                        </a:rPr>
                        <a:t>Dumbbells</a:t>
                      </a:r>
                      <a:endParaRPr kumimoji="0" lang="en-US" altLang="zh-TW" sz="1600" b="1" i="0" u="none" strike="noStrike" kern="1200" cap="none" spc="0" normalizeH="0" baseline="0" noProof="0" dirty="0">
                        <a:ln>
                          <a:noFill/>
                        </a:ln>
                        <a:solidFill>
                          <a:srgbClr val="0033CC"/>
                        </a:solidFill>
                        <a:effectLst/>
                        <a:uLnTx/>
                        <a:uFillTx/>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19200">
                <a:tc>
                  <a:txBody>
                    <a:bodyPr/>
                    <a:lstStyle/>
                    <a:p>
                      <a:pPr algn="ctr">
                        <a:lnSpc>
                          <a:spcPct val="100000"/>
                        </a:lnSpc>
                      </a:pPr>
                      <a:r>
                        <a:rPr lang="en-US" altLang="zh-TW" sz="1600" b="1" dirty="0">
                          <a:solidFill>
                            <a:schemeClr val="tx1"/>
                          </a:solidFill>
                          <a:latin typeface="微軟正黑體" panose="020B0604030504040204" pitchFamily="34" charset="-120"/>
                          <a:ea typeface="微軟正黑體" panose="020B0604030504040204" pitchFamily="34" charset="-120"/>
                        </a:rPr>
                        <a:t>22</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kumimoji="0" lang="zh-TW" altLang="en-US" sz="1600" b="1" i="0" u="none" strike="noStrike" kern="1200" cap="none" spc="0" normalizeH="0" baseline="0" dirty="0">
                          <a:ln>
                            <a:noFill/>
                          </a:ln>
                          <a:solidFill>
                            <a:srgbClr val="0033CC"/>
                          </a:solidFill>
                          <a:effectLst/>
                          <a:uLnTx/>
                          <a:uFillTx/>
                          <a:latin typeface="微軟正黑體" panose="020B0604030504040204" pitchFamily="34" charset="-120"/>
                          <a:ea typeface="微軟正黑體" panose="020B0604030504040204" pitchFamily="34" charset="-120"/>
                          <a:cs typeface="+mn-cs"/>
                          <a:hlinkClick r:id="rId4" action="ppaction://hlinksldjump"/>
                        </a:rPr>
                        <a:t>離心軌道</a:t>
                      </a:r>
                      <a:endParaRPr kumimoji="0" lang="en-US" altLang="zh-TW" sz="1600" b="1" i="0" u="none" strike="noStrike" kern="1200" cap="none" spc="0" normalizeH="0" baseline="0" dirty="0">
                        <a:ln>
                          <a:noFill/>
                        </a:ln>
                        <a:solidFill>
                          <a:srgbClr val="0033CC"/>
                        </a:solidFill>
                        <a:effectLst/>
                        <a:uLnTx/>
                        <a:uFillTx/>
                        <a:latin typeface="微軟正黑體" panose="020B0604030504040204" pitchFamily="34" charset="-120"/>
                        <a:ea typeface="微軟正黑體" panose="020B0604030504040204" pitchFamily="34" charset="-120"/>
                        <a:cs typeface="+mn-cs"/>
                        <a:hlinkClick r:id="rId4"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600" dirty="0">
                          <a:solidFill>
                            <a:srgbClr val="0033CC"/>
                          </a:solidFill>
                          <a:hlinkClick r:id="rId4" action="ppaction://hlinksldjump"/>
                        </a:rPr>
                        <a:t>Centrifugal Orbit</a:t>
                      </a:r>
                      <a:endParaRPr kumimoji="0" lang="zh-TW" altLang="en-US" sz="1600" b="1" i="0" u="none" strike="noStrike" kern="1200" cap="none" spc="0" normalizeH="0" baseline="0" dirty="0">
                        <a:ln>
                          <a:noFill/>
                        </a:ln>
                        <a:solidFill>
                          <a:srgbClr val="0033CC"/>
                        </a:solidFill>
                        <a:effectLst/>
                        <a:uLnTx/>
                        <a:uFillTx/>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19200">
                <a:tc>
                  <a:txBody>
                    <a:bodyPr/>
                    <a:lstStyle/>
                    <a:p>
                      <a:pPr algn="ctr">
                        <a:lnSpc>
                          <a:spcPct val="100000"/>
                        </a:lnSpc>
                      </a:pPr>
                      <a:r>
                        <a:rPr lang="en-US" altLang="zh-TW" sz="1600" b="1" dirty="0">
                          <a:solidFill>
                            <a:schemeClr val="tx1"/>
                          </a:solidFill>
                          <a:latin typeface="微軟正黑體" panose="020B0604030504040204" pitchFamily="34" charset="-120"/>
                          <a:ea typeface="微軟正黑體" panose="020B0604030504040204" pitchFamily="34" charset="-120"/>
                        </a:rPr>
                        <a:t>23</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endParaRPr kumimoji="0" lang="zh-TW" altLang="en-US" sz="1600" b="1" i="0" u="none" strike="noStrike" kern="1200" cap="none" spc="0" normalizeH="0" baseline="0" dirty="0">
                        <a:ln>
                          <a:noFill/>
                        </a:ln>
                        <a:solidFill>
                          <a:srgbClr val="0033CC"/>
                        </a:solidFill>
                        <a:effectLst/>
                        <a:uLnTx/>
                        <a:uFillTx/>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619200">
                <a:tc>
                  <a:txBody>
                    <a:bodyPr/>
                    <a:lstStyle/>
                    <a:p>
                      <a:pPr algn="ctr">
                        <a:lnSpc>
                          <a:spcPct val="100000"/>
                        </a:lnSpc>
                      </a:pPr>
                      <a:r>
                        <a:rPr lang="en-US" altLang="zh-TW" sz="1600" b="1" dirty="0">
                          <a:solidFill>
                            <a:schemeClr val="tx1"/>
                          </a:solidFill>
                          <a:latin typeface="微軟正黑體" panose="020B0604030504040204" pitchFamily="34" charset="-120"/>
                          <a:ea typeface="微軟正黑體" panose="020B0604030504040204" pitchFamily="34" charset="-120"/>
                        </a:rPr>
                        <a:t>24</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endParaRPr kumimoji="0" lang="zh-TW" altLang="en-US" sz="1600" b="1" i="0" u="none" strike="noStrike" kern="1200" cap="none" spc="0" normalizeH="0" baseline="0" dirty="0">
                        <a:ln>
                          <a:noFill/>
                        </a:ln>
                        <a:solidFill>
                          <a:srgbClr val="0033CC"/>
                        </a:solidFill>
                        <a:effectLst/>
                        <a:uLnTx/>
                        <a:uFillTx/>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619200">
                <a:tc>
                  <a:txBody>
                    <a:bodyPr/>
                    <a:lstStyle/>
                    <a:p>
                      <a:pPr algn="ctr">
                        <a:lnSpc>
                          <a:spcPct val="100000"/>
                        </a:lnSpc>
                      </a:pPr>
                      <a:r>
                        <a:rPr lang="en-US" altLang="zh-TW" sz="1600" b="1" dirty="0">
                          <a:solidFill>
                            <a:schemeClr val="tx1"/>
                          </a:solidFill>
                          <a:latin typeface="微軟正黑體" panose="020B0604030504040204" pitchFamily="34" charset="-120"/>
                          <a:ea typeface="微軟正黑體" panose="020B0604030504040204" pitchFamily="34" charset="-120"/>
                        </a:rPr>
                        <a:t>25</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defRPr/>
                      </a:pPr>
                      <a:r>
                        <a:rPr lang="zh-TW" altLang="en-US" sz="1600" b="1" dirty="0">
                          <a:solidFill>
                            <a:schemeClr val="bg1">
                              <a:lumMod val="65000"/>
                            </a:schemeClr>
                          </a:solidFill>
                          <a:latin typeface="微軟正黑體" panose="020B0604030504040204" pitchFamily="34" charset="-120"/>
                          <a:ea typeface="微軟正黑體" panose="020B0604030504040204" pitchFamily="34" charset="-120"/>
                        </a:rPr>
                        <a:t>二輪車</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619200">
                <a:tc>
                  <a:txBody>
                    <a:bodyPr/>
                    <a:lstStyle/>
                    <a:p>
                      <a:pPr algn="ctr">
                        <a:lnSpc>
                          <a:spcPct val="100000"/>
                        </a:lnSpc>
                      </a:pPr>
                      <a:r>
                        <a:rPr lang="en-US" altLang="zh-TW" sz="1600" b="1" dirty="0">
                          <a:solidFill>
                            <a:schemeClr val="tx1"/>
                          </a:solidFill>
                          <a:latin typeface="微軟正黑體" panose="020B0604030504040204" pitchFamily="34" charset="-120"/>
                          <a:ea typeface="微軟正黑體" panose="020B0604030504040204" pitchFamily="34" charset="-120"/>
                        </a:rPr>
                        <a:t>26</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defRPr/>
                      </a:pPr>
                      <a:r>
                        <a:rPr lang="zh-TW" altLang="en-US" sz="1600" b="1" dirty="0">
                          <a:solidFill>
                            <a:schemeClr val="bg1">
                              <a:lumMod val="65000"/>
                            </a:schemeClr>
                          </a:solidFill>
                          <a:latin typeface="微軟正黑體" panose="020B0604030504040204" pitchFamily="34" charset="-120"/>
                          <a:ea typeface="微軟正黑體" panose="020B0604030504040204" pitchFamily="34" charset="-120"/>
                        </a:rPr>
                        <a:t>迴力車</a:t>
                      </a:r>
                      <a:endParaRPr lang="en-US" altLang="zh-TW" sz="1600" b="1" dirty="0">
                        <a:solidFill>
                          <a:schemeClr val="bg1">
                            <a:lumMod val="65000"/>
                          </a:schemeClr>
                        </a:solidFill>
                        <a:latin typeface="微軟正黑體" panose="020B0604030504040204" pitchFamily="34" charset="-120"/>
                        <a:ea typeface="微軟正黑體" panose="020B0604030504040204" pitchFamily="34" charset="-12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15498131"/>
                  </a:ext>
                </a:extLst>
              </a:tr>
              <a:tr h="619200">
                <a:tc>
                  <a:txBody>
                    <a:bodyPr/>
                    <a:lstStyle/>
                    <a:p>
                      <a:pPr algn="ctr">
                        <a:lnSpc>
                          <a:spcPct val="100000"/>
                        </a:lnSpc>
                      </a:pPr>
                      <a:r>
                        <a:rPr lang="en-US" altLang="zh-TW" sz="1600" b="1" dirty="0">
                          <a:solidFill>
                            <a:schemeClr val="tx1"/>
                          </a:solidFill>
                          <a:latin typeface="微軟正黑體" panose="020B0604030504040204" pitchFamily="34" charset="-120"/>
                          <a:ea typeface="微軟正黑體" panose="020B0604030504040204" pitchFamily="34" charset="-120"/>
                        </a:rPr>
                        <a:t>27</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defRPr/>
                      </a:pPr>
                      <a:r>
                        <a:rPr lang="zh-TW" altLang="en-US" sz="1600" b="1" kern="100" dirty="0">
                          <a:solidFill>
                            <a:schemeClr val="bg1">
                              <a:lumMod val="65000"/>
                            </a:schemeClr>
                          </a:solidFill>
                          <a:effectLst/>
                          <a:latin typeface="微軟正黑體" panose="020B0604030504040204" pitchFamily="34" charset="-120"/>
                          <a:ea typeface="微軟正黑體" panose="020B0604030504040204" pitchFamily="34" charset="-120"/>
                          <a:hlinkClick r:id="rId5" action="ppaction://hlinksldjump">
                            <a:extLst>
                              <a:ext uri="{A12FA001-AC4F-418D-AE19-62706E023703}">
                                <ahyp:hlinkClr xmlns:ahyp="http://schemas.microsoft.com/office/drawing/2018/hyperlinkcolor" val="tx"/>
                              </a:ext>
                            </a:extLst>
                          </a:hlinkClick>
                        </a:rPr>
                        <a:t>指尖陀螺</a:t>
                      </a:r>
                      <a:endParaRPr lang="en-US" altLang="zh-TW" sz="1600" b="1" kern="100" dirty="0">
                        <a:solidFill>
                          <a:schemeClr val="bg1">
                            <a:lumMod val="65000"/>
                          </a:schemeClr>
                        </a:solidFill>
                        <a:effectLst/>
                        <a:latin typeface="微軟正黑體" panose="020B0604030504040204" pitchFamily="34" charset="-120"/>
                        <a:ea typeface="微軟正黑體" panose="020B0604030504040204" pitchFamily="34" charset="-12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619200">
                <a:tc>
                  <a:txBody>
                    <a:bodyPr/>
                    <a:lstStyle/>
                    <a:p>
                      <a:pPr algn="ctr">
                        <a:lnSpc>
                          <a:spcPct val="100000"/>
                        </a:lnSpc>
                      </a:pPr>
                      <a:r>
                        <a:rPr lang="en-US" altLang="zh-TW" sz="1600" b="1" dirty="0">
                          <a:solidFill>
                            <a:schemeClr val="tx1"/>
                          </a:solidFill>
                          <a:latin typeface="微軟正黑體" panose="020B0604030504040204" pitchFamily="34" charset="-120"/>
                          <a:ea typeface="微軟正黑體" panose="020B0604030504040204" pitchFamily="34" charset="-120"/>
                        </a:rPr>
                        <a:t>28</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defRPr/>
                      </a:pPr>
                      <a:r>
                        <a:rPr kumimoji="0" lang="zh-TW" altLang="en-US" sz="1600" b="1" i="0" u="none" strike="noStrike" kern="1200" cap="none" spc="0" normalizeH="0" baseline="0" dirty="0">
                          <a:ln>
                            <a:noFill/>
                          </a:ln>
                          <a:solidFill>
                            <a:schemeClr val="bg1">
                              <a:lumMod val="65000"/>
                            </a:schemeClr>
                          </a:solidFill>
                          <a:effectLst/>
                          <a:uLnTx/>
                          <a:uFillTx/>
                          <a:latin typeface="微軟正黑體" panose="020B0604030504040204" pitchFamily="34" charset="-120"/>
                          <a:ea typeface="微軟正黑體" panose="020B0604030504040204" pitchFamily="34" charset="-120"/>
                          <a:cs typeface="+mn-cs"/>
                        </a:rPr>
                        <a:t>轉不停地陀螺 </a:t>
                      </a:r>
                      <a:r>
                        <a:rPr kumimoji="0" lang="en-US" altLang="zh-TW" sz="1600" b="1" i="0" u="none" strike="noStrike" kern="1200" cap="none" spc="0" normalizeH="0" baseline="0" dirty="0">
                          <a:ln>
                            <a:noFill/>
                          </a:ln>
                          <a:solidFill>
                            <a:schemeClr val="bg1">
                              <a:lumMod val="65000"/>
                            </a:schemeClr>
                          </a:solidFill>
                          <a:effectLst/>
                          <a:uLnTx/>
                          <a:uFillTx/>
                          <a:latin typeface="微軟正黑體" panose="020B0604030504040204" pitchFamily="34" charset="-120"/>
                          <a:ea typeface="微軟正黑體" panose="020B0604030504040204" pitchFamily="34" charset="-120"/>
                          <a:cs typeface="+mn-cs"/>
                        </a:rPr>
                        <a:t>The Amazing Spinning Top</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619200">
                <a:tc>
                  <a:txBody>
                    <a:bodyPr/>
                    <a:lstStyle/>
                    <a:p>
                      <a:pPr algn="ctr">
                        <a:lnSpc>
                          <a:spcPct val="100000"/>
                        </a:lnSpc>
                      </a:pPr>
                      <a:r>
                        <a:rPr lang="en-US" altLang="zh-TW" sz="1600" b="1" dirty="0">
                          <a:solidFill>
                            <a:schemeClr val="tx1"/>
                          </a:solidFill>
                          <a:latin typeface="微軟正黑體" panose="020B0604030504040204" pitchFamily="34" charset="-120"/>
                          <a:ea typeface="微軟正黑體" panose="020B0604030504040204" pitchFamily="34" charset="-120"/>
                        </a:rPr>
                        <a:t>29</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defRPr/>
                      </a:pPr>
                      <a:endParaRPr lang="en-US" altLang="zh-TW" sz="1600" b="1" dirty="0">
                        <a:latin typeface="微軟正黑體" panose="020B0604030504040204" pitchFamily="34" charset="-120"/>
                        <a:ea typeface="微軟正黑體" panose="020B0604030504040204" pitchFamily="34" charset="-12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619200">
                <a:tc>
                  <a:txBody>
                    <a:bodyPr/>
                    <a:lstStyle/>
                    <a:p>
                      <a:pPr algn="ctr">
                        <a:lnSpc>
                          <a:spcPct val="100000"/>
                        </a:lnSpc>
                      </a:pPr>
                      <a:r>
                        <a:rPr lang="en-US" altLang="zh-TW" sz="1600" b="1" dirty="0">
                          <a:solidFill>
                            <a:schemeClr val="tx1"/>
                          </a:solidFill>
                          <a:latin typeface="微軟正黑體" panose="020B0604030504040204" pitchFamily="34" charset="-120"/>
                          <a:ea typeface="微軟正黑體" panose="020B0604030504040204" pitchFamily="34" charset="-120"/>
                        </a:rPr>
                        <a:t>30</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defRPr/>
                      </a:pPr>
                      <a:endParaRPr lang="zh-TW" altLang="en-US" sz="16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bl>
          </a:graphicData>
        </a:graphic>
      </p:graphicFrame>
      <p:graphicFrame>
        <p:nvGraphicFramePr>
          <p:cNvPr id="5" name="內容版面配置區 3">
            <a:extLst>
              <a:ext uri="{FF2B5EF4-FFF2-40B4-BE49-F238E27FC236}">
                <a16:creationId xmlns:a16="http://schemas.microsoft.com/office/drawing/2014/main" id="{3C1E1A2B-BC23-49F2-9243-6364139A813A}"/>
              </a:ext>
            </a:extLst>
          </p:cNvPr>
          <p:cNvGraphicFramePr>
            <a:graphicFrameLocks/>
          </p:cNvGraphicFramePr>
          <p:nvPr>
            <p:extLst>
              <p:ext uri="{D42A27DB-BD31-4B8C-83A1-F6EECF244321}">
                <p14:modId xmlns:p14="http://schemas.microsoft.com/office/powerpoint/2010/main" val="3472896721"/>
              </p:ext>
            </p:extLst>
          </p:nvPr>
        </p:nvGraphicFramePr>
        <p:xfrm>
          <a:off x="113854" y="693384"/>
          <a:ext cx="2844000" cy="6192000"/>
        </p:xfrm>
        <a:graphic>
          <a:graphicData uri="http://schemas.openxmlformats.org/drawingml/2006/table">
            <a:tbl>
              <a:tblPr firstRow="1" bandRow="1">
                <a:tableStyleId>{5C22544A-7EE6-4342-B048-85BDC9FD1C3A}</a:tableStyleId>
              </a:tblPr>
              <a:tblGrid>
                <a:gridCol w="516496">
                  <a:extLst>
                    <a:ext uri="{9D8B030D-6E8A-4147-A177-3AD203B41FA5}">
                      <a16:colId xmlns:a16="http://schemas.microsoft.com/office/drawing/2014/main" val="20000"/>
                    </a:ext>
                  </a:extLst>
                </a:gridCol>
                <a:gridCol w="2327504">
                  <a:extLst>
                    <a:ext uri="{9D8B030D-6E8A-4147-A177-3AD203B41FA5}">
                      <a16:colId xmlns:a16="http://schemas.microsoft.com/office/drawing/2014/main" val="20001"/>
                    </a:ext>
                  </a:extLst>
                </a:gridCol>
              </a:tblGrid>
              <a:tr h="619200">
                <a:tc>
                  <a:txBody>
                    <a:bodyPr/>
                    <a:lstStyle/>
                    <a:p>
                      <a:pPr algn="ctr"/>
                      <a:r>
                        <a:rPr lang="en-US" altLang="zh-TW" sz="1600" b="1" dirty="0">
                          <a:solidFill>
                            <a:schemeClr val="tx1"/>
                          </a:solidFill>
                          <a:latin typeface="微軟正黑體" panose="020B0604030504040204" pitchFamily="34" charset="-120"/>
                          <a:ea typeface="微軟正黑體" panose="020B0604030504040204" pitchFamily="34" charset="-120"/>
                        </a:rPr>
                        <a:t>1</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defRPr/>
                      </a:pPr>
                      <a:r>
                        <a:rPr lang="zh-TW" altLang="en-US" sz="1600" b="1" dirty="0">
                          <a:solidFill>
                            <a:schemeClr val="tx1"/>
                          </a:solidFill>
                          <a:latin typeface="微軟正黑體" panose="020B0604030504040204" pitchFamily="34" charset="-120"/>
                          <a:ea typeface="微軟正黑體" panose="020B0604030504040204" pitchFamily="34" charset="-120"/>
                          <a:hlinkClick r:id="rId6" action="ppaction://hlinksldjump"/>
                        </a:rPr>
                        <a:t>雙輪競走 </a:t>
                      </a:r>
                      <a:r>
                        <a:rPr lang="en-US" altLang="zh-TW" sz="1600" b="1" dirty="0">
                          <a:solidFill>
                            <a:schemeClr val="tx1"/>
                          </a:solidFill>
                          <a:latin typeface="微軟正黑體" panose="020B0604030504040204" pitchFamily="34" charset="-120"/>
                          <a:ea typeface="微軟正黑體" panose="020B0604030504040204" pitchFamily="34" charset="-120"/>
                          <a:hlinkClick r:id="rId6" action="ppaction://hlinksldjump"/>
                        </a:rPr>
                        <a:t>(</a:t>
                      </a:r>
                      <a:r>
                        <a:rPr lang="zh-TW" altLang="en-US" sz="1600" b="1" dirty="0">
                          <a:solidFill>
                            <a:schemeClr val="tx1"/>
                          </a:solidFill>
                          <a:latin typeface="微軟正黑體" panose="020B0604030504040204" pitchFamily="34" charset="-120"/>
                          <a:ea typeface="微軟正黑體" panose="020B0604030504040204" pitchFamily="34" charset="-120"/>
                          <a:hlinkClick r:id="rId6" action="ppaction://hlinksldjump"/>
                        </a:rPr>
                        <a:t>木盤與鐵環</a:t>
                      </a:r>
                      <a:r>
                        <a:rPr lang="en-US" altLang="zh-TW" sz="1600" b="1" dirty="0">
                          <a:solidFill>
                            <a:schemeClr val="tx1"/>
                          </a:solidFill>
                          <a:latin typeface="微軟正黑體" panose="020B0604030504040204" pitchFamily="34" charset="-120"/>
                          <a:ea typeface="微軟正黑體" panose="020B0604030504040204" pitchFamily="34" charset="-120"/>
                          <a:hlinkClick r:id="rId6" action="ppaction://hlinksldjump"/>
                        </a:rPr>
                        <a:t>)</a:t>
                      </a:r>
                    </a:p>
                    <a:p>
                      <a:pPr>
                        <a:lnSpc>
                          <a:spcPct val="110000"/>
                        </a:lnSpc>
                      </a:pPr>
                      <a:r>
                        <a:rPr lang="en-US" altLang="zh-TW" sz="1200" b="1" dirty="0">
                          <a:solidFill>
                            <a:schemeClr val="tx1"/>
                          </a:solidFill>
                          <a:latin typeface="微軟正黑體" panose="020B0604030504040204" pitchFamily="34" charset="-120"/>
                          <a:ea typeface="微軟正黑體" panose="020B0604030504040204" pitchFamily="34" charset="-120"/>
                          <a:hlinkClick r:id="rId6" action="ppaction://hlinksldjump"/>
                        </a:rPr>
                        <a:t>wooden plate and iron ring</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19200">
                <a:tc>
                  <a:txBody>
                    <a:bodyPr/>
                    <a:lstStyle/>
                    <a:p>
                      <a:pPr algn="ctr"/>
                      <a:r>
                        <a:rPr lang="en-US" altLang="zh-TW" sz="1600" b="1" dirty="0">
                          <a:solidFill>
                            <a:schemeClr val="tx1"/>
                          </a:solidFill>
                          <a:latin typeface="微軟正黑體" panose="020B0604030504040204" pitchFamily="34" charset="-120"/>
                          <a:ea typeface="微軟正黑體" panose="020B0604030504040204" pitchFamily="34" charset="-120"/>
                        </a:rPr>
                        <a:t>2</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hlinkClick r:id="rId7" action="ppaction://hlinksldjump"/>
                        </a:rPr>
                        <a:t>角動量守恆</a:t>
                      </a:r>
                      <a:r>
                        <a:rPr kumimoji="0" lang="en-US" altLang="zh-TW"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hlinkClick r:id="rId7" action="ppaction://hlinksldjump"/>
                        </a:rPr>
                        <a:t>-1</a:t>
                      </a:r>
                      <a:br>
                        <a:rPr kumimoji="0" lang="en-US" altLang="zh-TW"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hlinkClick r:id="rId7" action="ppaction://hlinksldjump"/>
                        </a:rPr>
                      </a:br>
                      <a:r>
                        <a:rPr kumimoji="0" lang="en-US" altLang="zh-TW" sz="1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hlinkClick r:id="rId7" action="ppaction://hlinksldjump"/>
                        </a:rPr>
                        <a:t>Conservation of Angular Momentum with Dumbbells</a:t>
                      </a:r>
                      <a:endParaRPr kumimoji="0" lang="en-US" altLang="zh-TW" sz="1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19200">
                <a:tc>
                  <a:txBody>
                    <a:bodyPr/>
                    <a:lstStyle/>
                    <a:p>
                      <a:pPr algn="ctr"/>
                      <a:r>
                        <a:rPr lang="en-US" altLang="zh-TW" sz="1600" b="1" dirty="0">
                          <a:solidFill>
                            <a:schemeClr val="tx1"/>
                          </a:solidFill>
                          <a:latin typeface="微軟正黑體" panose="020B0604030504040204" pitchFamily="34" charset="-120"/>
                          <a:ea typeface="微軟正黑體" panose="020B0604030504040204" pitchFamily="34" charset="-120"/>
                        </a:rPr>
                        <a:t>3</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hlinkClick r:id="rId8" action="ppaction://hlinksldjump"/>
                        </a:rPr>
                        <a:t>角動量守恆</a:t>
                      </a:r>
                      <a:r>
                        <a:rPr kumimoji="0" lang="en-US" altLang="zh-TW"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hlinkClick r:id="rId8" action="ppaction://hlinksldjump"/>
                        </a:rPr>
                        <a:t>-2</a:t>
                      </a:r>
                    </a:p>
                    <a:p>
                      <a:pPr marL="0" marR="0" lvl="0" indent="0" algn="l" defTabSz="514350" rtl="0" eaLnBrk="1" fontAlgn="auto" latinLnBrk="0" hangingPunct="1">
                        <a:lnSpc>
                          <a:spcPct val="11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hlinkClick r:id="rId8" action="ppaction://hlinksldjump"/>
                        </a:rPr>
                        <a:t>Conservation of Angular Momentum with a Wheel</a:t>
                      </a:r>
                      <a:endParaRPr kumimoji="0" lang="en-US" altLang="zh-TW" sz="1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619200">
                <a:tc>
                  <a:txBody>
                    <a:bodyPr/>
                    <a:lstStyle/>
                    <a:p>
                      <a:pPr algn="ctr"/>
                      <a:r>
                        <a:rPr lang="en-US" altLang="zh-TW" sz="1600" b="1" dirty="0">
                          <a:solidFill>
                            <a:schemeClr val="tx1"/>
                          </a:solidFill>
                          <a:latin typeface="微軟正黑體" panose="020B0604030504040204" pitchFamily="34" charset="-120"/>
                          <a:ea typeface="微軟正黑體" panose="020B0604030504040204" pitchFamily="34" charset="-120"/>
                        </a:rPr>
                        <a:t>4</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defRPr/>
                      </a:pPr>
                      <a:r>
                        <a:rPr lang="zh-TW" altLang="en-US" sz="1600" b="1" dirty="0">
                          <a:latin typeface="微軟正黑體" panose="020B0604030504040204" pitchFamily="34" charset="-120"/>
                          <a:ea typeface="微軟正黑體" panose="020B0604030504040204" pitchFamily="34" charset="-120"/>
                          <a:hlinkClick r:id="rId9" action="ppaction://hlinksldjump"/>
                        </a:rPr>
                        <a:t>陀螺儀 </a:t>
                      </a:r>
                      <a:endParaRPr lang="en-US" altLang="zh-TW" sz="1600" b="1" dirty="0">
                        <a:latin typeface="微軟正黑體" panose="020B0604030504040204" pitchFamily="34" charset="-120"/>
                        <a:ea typeface="微軟正黑體" panose="020B0604030504040204" pitchFamily="34" charset="-120"/>
                        <a:hlinkClick r:id="rId9"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defRPr/>
                      </a:pPr>
                      <a:r>
                        <a:rPr lang="en-US" altLang="zh-TW" sz="1600" b="1" dirty="0">
                          <a:latin typeface="微軟正黑體" panose="020B0604030504040204" pitchFamily="34" charset="-120"/>
                          <a:ea typeface="微軟正黑體" panose="020B0604030504040204" pitchFamily="34" charset="-120"/>
                          <a:hlinkClick r:id="rId9" action="ppaction://hlinksldjump"/>
                        </a:rPr>
                        <a:t>Gyroscope</a:t>
                      </a:r>
                      <a:endParaRPr lang="en-US" altLang="zh-TW" sz="1600" b="1" dirty="0">
                        <a:latin typeface="微軟正黑體" panose="020B0604030504040204" pitchFamily="34" charset="-120"/>
                        <a:ea typeface="微軟正黑體" panose="020B0604030504040204" pitchFamily="34" charset="-12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619200">
                <a:tc>
                  <a:txBody>
                    <a:bodyPr/>
                    <a:lstStyle/>
                    <a:p>
                      <a:pPr algn="ctr"/>
                      <a:r>
                        <a:rPr lang="en-US" altLang="zh-TW" sz="1600" b="1" dirty="0">
                          <a:solidFill>
                            <a:schemeClr val="tx1"/>
                          </a:solidFill>
                          <a:latin typeface="微軟正黑體" panose="020B0604030504040204" pitchFamily="34" charset="-120"/>
                          <a:ea typeface="微軟正黑體" panose="020B0604030504040204" pitchFamily="34" charset="-120"/>
                        </a:rPr>
                        <a:t>5</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defRPr/>
                      </a:pPr>
                      <a:r>
                        <a:rPr lang="zh-TW" altLang="en-US" sz="1600" b="1" dirty="0">
                          <a:solidFill>
                            <a:schemeClr val="tx1"/>
                          </a:solidFill>
                          <a:latin typeface="微軟正黑體" panose="020B0604030504040204" pitchFamily="34" charset="-120"/>
                          <a:ea typeface="微軟正黑體" panose="020B0604030504040204" pitchFamily="34" charset="-120"/>
                          <a:hlinkClick r:id="rId10" action="ppaction://hlinksldjump"/>
                        </a:rPr>
                        <a:t>倒立陀螺</a:t>
                      </a:r>
                      <a:endParaRPr lang="en-US" altLang="zh-TW" sz="1600" b="1" dirty="0">
                        <a:solidFill>
                          <a:schemeClr val="tx1"/>
                        </a:solidFill>
                        <a:latin typeface="微軟正黑體" panose="020B0604030504040204" pitchFamily="34" charset="-120"/>
                        <a:ea typeface="微軟正黑體" panose="020B0604030504040204" pitchFamily="34" charset="-120"/>
                        <a:hlinkClick r:id="rId10"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defRPr/>
                      </a:pPr>
                      <a:r>
                        <a:rPr lang="en-US" altLang="zh-TW" sz="1600" b="1" dirty="0">
                          <a:solidFill>
                            <a:schemeClr val="tx1"/>
                          </a:solidFill>
                          <a:latin typeface="微軟正黑體" panose="020B0604030504040204" pitchFamily="34" charset="-120"/>
                          <a:ea typeface="微軟正黑體" panose="020B0604030504040204" pitchFamily="34" charset="-120"/>
                          <a:hlinkClick r:id="rId10" action="ppaction://hlinksldjump"/>
                        </a:rPr>
                        <a:t>Inverting Pop Tops</a:t>
                      </a:r>
                      <a:endParaRPr lang="en-US" altLang="zh-TW" sz="1600" b="1" dirty="0">
                        <a:solidFill>
                          <a:schemeClr val="tx1"/>
                        </a:solidFill>
                        <a:latin typeface="微軟正黑體" panose="020B0604030504040204" pitchFamily="34" charset="-120"/>
                        <a:ea typeface="微軟正黑體" panose="020B0604030504040204" pitchFamily="34" charset="-12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619200">
                <a:tc>
                  <a:txBody>
                    <a:bodyPr/>
                    <a:lstStyle/>
                    <a:p>
                      <a:pPr algn="ctr"/>
                      <a:r>
                        <a:rPr lang="en-US" altLang="zh-TW" sz="1600" b="1" dirty="0">
                          <a:solidFill>
                            <a:schemeClr val="tx1"/>
                          </a:solidFill>
                          <a:latin typeface="微軟正黑體" panose="020B0604030504040204" pitchFamily="34" charset="-120"/>
                          <a:ea typeface="微軟正黑體" panose="020B0604030504040204" pitchFamily="34" charset="-120"/>
                        </a:rPr>
                        <a:t>6</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defRPr/>
                      </a:pPr>
                      <a:r>
                        <a:rPr lang="zh-TW" altLang="en-US" sz="1600" b="1" dirty="0">
                          <a:latin typeface="微軟正黑體" panose="020B0604030504040204" pitchFamily="34" charset="-120"/>
                          <a:ea typeface="微軟正黑體" panose="020B0604030504040204" pitchFamily="34" charset="-120"/>
                          <a:hlinkClick r:id="rId11" action="ppaction://hlinksldjump"/>
                        </a:rPr>
                        <a:t>迴轉石</a:t>
                      </a:r>
                      <a:endParaRPr lang="en-US" altLang="zh-TW" sz="1600" b="1" dirty="0">
                        <a:latin typeface="微軟正黑體" panose="020B0604030504040204" pitchFamily="34" charset="-120"/>
                        <a:ea typeface="微軟正黑體" panose="020B0604030504040204" pitchFamily="34" charset="-120"/>
                        <a:hlinkClick r:id="rId11"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defRPr/>
                      </a:pPr>
                      <a:r>
                        <a:rPr lang="en-US" altLang="zh-TW" sz="1600" b="1" dirty="0">
                          <a:latin typeface="微軟正黑體" panose="020B0604030504040204" pitchFamily="34" charset="-120"/>
                          <a:ea typeface="微軟正黑體" panose="020B0604030504040204" pitchFamily="34" charset="-120"/>
                          <a:hlinkClick r:id="rId11" action="ppaction://hlinksldjump"/>
                        </a:rPr>
                        <a:t>Rattleback</a:t>
                      </a:r>
                      <a:endParaRPr lang="en-US" altLang="zh-TW" sz="1600" b="1" dirty="0">
                        <a:latin typeface="微軟正黑體" panose="020B0604030504040204" pitchFamily="34" charset="-120"/>
                        <a:ea typeface="微軟正黑體" panose="020B0604030504040204" pitchFamily="34" charset="-12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15498131"/>
                  </a:ext>
                </a:extLst>
              </a:tr>
              <a:tr h="619200">
                <a:tc>
                  <a:txBody>
                    <a:bodyPr/>
                    <a:lstStyle/>
                    <a:p>
                      <a:pPr algn="ctr"/>
                      <a:r>
                        <a:rPr lang="en-US" altLang="zh-TW" sz="1600" b="1" dirty="0">
                          <a:solidFill>
                            <a:schemeClr val="tx1"/>
                          </a:solidFill>
                          <a:latin typeface="微軟正黑體" panose="020B0604030504040204" pitchFamily="34" charset="-120"/>
                          <a:ea typeface="微軟正黑體" panose="020B0604030504040204" pitchFamily="34" charset="-120"/>
                        </a:rPr>
                        <a:t>7</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defRPr/>
                      </a:pPr>
                      <a:r>
                        <a:rPr lang="zh-TW" altLang="en-US" sz="1600" b="1" dirty="0">
                          <a:solidFill>
                            <a:schemeClr val="tx1"/>
                          </a:solidFill>
                          <a:latin typeface="微軟正黑體" panose="020B0604030504040204" pitchFamily="34" charset="-120"/>
                          <a:ea typeface="微軟正黑體" panose="020B0604030504040204" pitchFamily="34" charset="-120"/>
                          <a:hlinkClick r:id="rId12" action="ppaction://hlinksldjump"/>
                        </a:rPr>
                        <a:t>尤拉盤</a:t>
                      </a:r>
                      <a:endParaRPr lang="en-US" altLang="zh-TW" sz="1600" b="1" dirty="0">
                        <a:solidFill>
                          <a:schemeClr val="tx1"/>
                        </a:solidFill>
                        <a:latin typeface="微軟正黑體" panose="020B0604030504040204" pitchFamily="34" charset="-120"/>
                        <a:ea typeface="微軟正黑體" panose="020B0604030504040204" pitchFamily="34" charset="-120"/>
                        <a:hlinkClick r:id="rId12"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defRPr/>
                      </a:pPr>
                      <a:r>
                        <a:rPr lang="en-US" altLang="zh-TW" sz="1600" b="1" dirty="0">
                          <a:solidFill>
                            <a:schemeClr val="tx1"/>
                          </a:solidFill>
                          <a:latin typeface="微軟正黑體" panose="020B0604030504040204" pitchFamily="34" charset="-120"/>
                          <a:ea typeface="微軟正黑體" panose="020B0604030504040204" pitchFamily="34" charset="-120"/>
                          <a:hlinkClick r:id="rId12" action="ppaction://hlinksldjump"/>
                        </a:rPr>
                        <a:t>Euler Disk</a:t>
                      </a:r>
                      <a:endParaRPr lang="en-US" altLang="zh-TW" sz="1600" b="1" dirty="0">
                        <a:solidFill>
                          <a:schemeClr val="tx1"/>
                        </a:solidFill>
                        <a:latin typeface="微軟正黑體" panose="020B0604030504040204" pitchFamily="34" charset="-120"/>
                        <a:ea typeface="微軟正黑體" panose="020B0604030504040204" pitchFamily="34" charset="-12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619200">
                <a:tc>
                  <a:txBody>
                    <a:bodyPr/>
                    <a:lstStyle/>
                    <a:p>
                      <a:pPr algn="ctr"/>
                      <a:r>
                        <a:rPr lang="en-US" altLang="zh-TW" sz="1600" b="1" dirty="0">
                          <a:solidFill>
                            <a:schemeClr val="tx1"/>
                          </a:solidFill>
                          <a:latin typeface="微軟正黑體" panose="020B0604030504040204" pitchFamily="34" charset="-120"/>
                          <a:ea typeface="微軟正黑體" panose="020B0604030504040204" pitchFamily="34" charset="-120"/>
                        </a:rPr>
                        <a:t>8</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hlinkClick r:id="rId13" action="ppaction://hlinksldjump"/>
                        </a:rPr>
                        <a:t>馬克斯威爾輪</a:t>
                      </a:r>
                      <a:endParaRPr kumimoji="0" lang="en-US" altLang="zh-TW"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hlinkClick r:id="rId13"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defRPr/>
                      </a:pPr>
                      <a:r>
                        <a:rPr kumimoji="0" lang="en-US" altLang="zh-TW"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hlinkClick r:id="rId13" action="ppaction://hlinksldjump"/>
                        </a:rPr>
                        <a:t>Maxwell Wheel</a:t>
                      </a:r>
                      <a:endParaRPr lang="zh-TW" altLang="en-US" b="1" dirty="0">
                        <a:latin typeface="微軟正黑體" panose="020B0604030504040204" pitchFamily="34" charset="-120"/>
                        <a:ea typeface="微軟正黑體" panose="020B0604030504040204" pitchFamily="34" charset="-12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619200">
                <a:tc>
                  <a:txBody>
                    <a:bodyPr/>
                    <a:lstStyle/>
                    <a:p>
                      <a:pPr algn="ctr"/>
                      <a:r>
                        <a:rPr lang="en-US" altLang="zh-TW" sz="1600" b="1" dirty="0">
                          <a:solidFill>
                            <a:schemeClr val="tx1"/>
                          </a:solidFill>
                          <a:latin typeface="微軟正黑體" panose="020B0604030504040204" pitchFamily="34" charset="-120"/>
                          <a:ea typeface="微軟正黑體" panose="020B0604030504040204" pitchFamily="34" charset="-120"/>
                        </a:rPr>
                        <a:t>9</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defRPr/>
                      </a:pPr>
                      <a:r>
                        <a:rPr lang="zh-TW" altLang="en-US" sz="1600" b="1" dirty="0">
                          <a:latin typeface="微軟正黑體" panose="020B0604030504040204" pitchFamily="34" charset="-120"/>
                          <a:ea typeface="微軟正黑體" panose="020B0604030504040204" pitchFamily="34" charset="-120"/>
                          <a:hlinkClick r:id="rId14" action="ppaction://hlinksldjump"/>
                        </a:rPr>
                        <a:t>溜溜球</a:t>
                      </a:r>
                      <a:endParaRPr lang="en-US" altLang="zh-TW" sz="1600" b="1" dirty="0">
                        <a:latin typeface="微軟正黑體" panose="020B0604030504040204" pitchFamily="34" charset="-120"/>
                        <a:ea typeface="微軟正黑體" panose="020B0604030504040204" pitchFamily="34" charset="-120"/>
                        <a:hlinkClick r:id="rId14" action="ppaction://hlinksldjump"/>
                      </a:endParaRPr>
                    </a:p>
                    <a:p>
                      <a:pPr>
                        <a:lnSpc>
                          <a:spcPct val="110000"/>
                        </a:lnSpc>
                      </a:pPr>
                      <a:r>
                        <a:rPr lang="en-US" altLang="zh-TW" sz="1600" b="1" dirty="0">
                          <a:solidFill>
                            <a:schemeClr val="tx1"/>
                          </a:solidFill>
                          <a:latin typeface="微軟正黑體" panose="020B0604030504040204" pitchFamily="34" charset="-120"/>
                          <a:ea typeface="微軟正黑體" panose="020B0604030504040204" pitchFamily="34" charset="-120"/>
                          <a:hlinkClick r:id="rId14" action="ppaction://hlinksldjump"/>
                        </a:rPr>
                        <a:t>yoyo</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619200">
                <a:tc>
                  <a:txBody>
                    <a:bodyPr/>
                    <a:lstStyle/>
                    <a:p>
                      <a:pPr algn="ctr"/>
                      <a:r>
                        <a:rPr lang="en-US" altLang="zh-TW" sz="1600" b="1" dirty="0">
                          <a:solidFill>
                            <a:schemeClr val="tx1"/>
                          </a:solidFill>
                          <a:latin typeface="微軟正黑體" panose="020B0604030504040204" pitchFamily="34" charset="-120"/>
                          <a:ea typeface="微軟正黑體" panose="020B0604030504040204" pitchFamily="34" charset="-120"/>
                        </a:rPr>
                        <a:t>10</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514350" rtl="0" eaLnBrk="1" latinLnBrk="0" hangingPunct="1">
                        <a:lnSpc>
                          <a:spcPct val="110000"/>
                        </a:lnSpc>
                      </a:pPr>
                      <a:r>
                        <a:rPr lang="zh-TW" altLang="en-US" sz="1600" b="1" kern="1200" dirty="0">
                          <a:solidFill>
                            <a:schemeClr val="dk1"/>
                          </a:solidFill>
                          <a:latin typeface="微軟正黑體" panose="020B0604030504040204" pitchFamily="34" charset="-120"/>
                          <a:ea typeface="微軟正黑體" panose="020B0604030504040204" pitchFamily="34" charset="-120"/>
                          <a:cs typeface="+mn-cs"/>
                          <a:hlinkClick r:id="rId15" action="ppaction://hlinksldjump"/>
                        </a:rPr>
                        <a:t>轉蛋 </a:t>
                      </a:r>
                    </a:p>
                    <a:p>
                      <a:pPr marL="0" algn="l" defTabSz="514350" rtl="0" eaLnBrk="1" latinLnBrk="0" hangingPunct="1">
                        <a:lnSpc>
                          <a:spcPct val="110000"/>
                        </a:lnSpc>
                      </a:pPr>
                      <a:r>
                        <a:rPr lang="en-US" altLang="zh-TW" sz="1600" b="1" kern="1200" dirty="0">
                          <a:solidFill>
                            <a:schemeClr val="dk1"/>
                          </a:solidFill>
                          <a:latin typeface="Symbol" panose="05050102010706020507" pitchFamily="18" charset="2"/>
                          <a:ea typeface="微軟正黑體" panose="020B0604030504040204" pitchFamily="34" charset="-120"/>
                          <a:cs typeface="+mn-cs"/>
                          <a:hlinkClick r:id="rId15" action="ppaction://hlinksldjump"/>
                        </a:rPr>
                        <a:t>F</a:t>
                      </a:r>
                      <a:r>
                        <a:rPr lang="en-US" altLang="zh-TW" sz="1600" b="1" kern="1200" dirty="0">
                          <a:solidFill>
                            <a:schemeClr val="dk1"/>
                          </a:solidFill>
                          <a:latin typeface="微軟正黑體" panose="020B0604030504040204" pitchFamily="34" charset="-120"/>
                          <a:ea typeface="微軟正黑體" panose="020B0604030504040204" pitchFamily="34" charset="-120"/>
                          <a:cs typeface="+mn-cs"/>
                          <a:hlinkClick r:id="rId15" action="ppaction://hlinksldjump"/>
                        </a:rPr>
                        <a:t>TOP (</a:t>
                      </a:r>
                      <a:r>
                        <a:rPr lang="en-US" altLang="zh-TW" sz="1600" b="1" kern="1200" dirty="0" err="1">
                          <a:solidFill>
                            <a:schemeClr val="dk1"/>
                          </a:solidFill>
                          <a:latin typeface="微軟正黑體" panose="020B0604030504040204" pitchFamily="34" charset="-120"/>
                          <a:ea typeface="微軟正黑體" panose="020B0604030504040204" pitchFamily="34" charset="-120"/>
                          <a:cs typeface="+mn-cs"/>
                          <a:hlinkClick r:id="rId15" action="ppaction://hlinksldjump"/>
                        </a:rPr>
                        <a:t>PhiTOP</a:t>
                      </a:r>
                      <a:r>
                        <a:rPr lang="en-US" altLang="zh-TW" sz="1600" b="1" kern="1200" dirty="0">
                          <a:solidFill>
                            <a:schemeClr val="dk1"/>
                          </a:solidFill>
                          <a:latin typeface="微軟正黑體" panose="020B0604030504040204" pitchFamily="34" charset="-120"/>
                          <a:ea typeface="微軟正黑體" panose="020B0604030504040204" pitchFamily="34" charset="-120"/>
                          <a:cs typeface="+mn-cs"/>
                          <a:hlinkClick r:id="rId15" action="ppaction://hlinksldjump"/>
                        </a:rPr>
                        <a:t>)</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bl>
          </a:graphicData>
        </a:graphic>
      </p:graphicFrame>
      <p:graphicFrame>
        <p:nvGraphicFramePr>
          <p:cNvPr id="6" name="表格 5">
            <a:extLst>
              <a:ext uri="{FF2B5EF4-FFF2-40B4-BE49-F238E27FC236}">
                <a16:creationId xmlns:a16="http://schemas.microsoft.com/office/drawing/2014/main" id="{AE142353-3B14-4FE5-98B4-FDB3B44282A1}"/>
              </a:ext>
            </a:extLst>
          </p:cNvPr>
          <p:cNvGraphicFramePr>
            <a:graphicFrameLocks noGrp="1"/>
          </p:cNvGraphicFramePr>
          <p:nvPr>
            <p:extLst>
              <p:ext uri="{D42A27DB-BD31-4B8C-83A1-F6EECF244321}">
                <p14:modId xmlns:p14="http://schemas.microsoft.com/office/powerpoint/2010/main" val="3417830250"/>
              </p:ext>
            </p:extLst>
          </p:nvPr>
        </p:nvGraphicFramePr>
        <p:xfrm>
          <a:off x="3116535" y="683110"/>
          <a:ext cx="3276000" cy="6192000"/>
        </p:xfrm>
        <a:graphic>
          <a:graphicData uri="http://schemas.openxmlformats.org/drawingml/2006/table">
            <a:tbl>
              <a:tblPr firstRow="1" bandRow="1">
                <a:tableStyleId>{5C22544A-7EE6-4342-B048-85BDC9FD1C3A}</a:tableStyleId>
              </a:tblPr>
              <a:tblGrid>
                <a:gridCol w="477332">
                  <a:extLst>
                    <a:ext uri="{9D8B030D-6E8A-4147-A177-3AD203B41FA5}">
                      <a16:colId xmlns:a16="http://schemas.microsoft.com/office/drawing/2014/main" val="1942786076"/>
                    </a:ext>
                  </a:extLst>
                </a:gridCol>
                <a:gridCol w="2798668">
                  <a:extLst>
                    <a:ext uri="{9D8B030D-6E8A-4147-A177-3AD203B41FA5}">
                      <a16:colId xmlns:a16="http://schemas.microsoft.com/office/drawing/2014/main" val="2384670506"/>
                    </a:ext>
                  </a:extLst>
                </a:gridCol>
              </a:tblGrid>
              <a:tr h="619200">
                <a:tc>
                  <a:txBody>
                    <a:bodyPr/>
                    <a:lstStyle/>
                    <a:p>
                      <a:pPr algn="ctr"/>
                      <a:r>
                        <a:rPr lang="en-US" altLang="zh-TW" sz="1600" b="1" dirty="0">
                          <a:solidFill>
                            <a:schemeClr val="tx1"/>
                          </a:solidFill>
                          <a:latin typeface="微軟正黑體" panose="020B0604030504040204" pitchFamily="34" charset="-120"/>
                          <a:ea typeface="微軟正黑體" panose="020B0604030504040204" pitchFamily="34" charset="-120"/>
                        </a:rPr>
                        <a:t>11</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600" b="1" kern="1200" dirty="0">
                          <a:solidFill>
                            <a:schemeClr val="dk1"/>
                          </a:solidFill>
                          <a:latin typeface="微軟正黑體" panose="020B0604030504040204" pitchFamily="34" charset="-120"/>
                          <a:ea typeface="微軟正黑體" panose="020B0604030504040204" pitchFamily="34" charset="-120"/>
                          <a:cs typeface="+mn-cs"/>
                          <a:hlinkClick r:id="rId16" action="ppaction://hlinksldjump"/>
                        </a:rPr>
                        <a:t>大環轉小環</a:t>
                      </a:r>
                      <a:endParaRPr lang="en-US" altLang="zh-TW" sz="1600" b="1" kern="1200" dirty="0">
                        <a:solidFill>
                          <a:schemeClr val="dk1"/>
                        </a:solidFill>
                        <a:latin typeface="微軟正黑體" panose="020B0604030504040204" pitchFamily="34" charset="-120"/>
                        <a:ea typeface="微軟正黑體" panose="020B0604030504040204" pitchFamily="34" charset="-120"/>
                        <a:cs typeface="+mn-cs"/>
                        <a:hlinkClick r:id="rId16"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600" b="1" kern="1200" dirty="0">
                          <a:solidFill>
                            <a:schemeClr val="dk1"/>
                          </a:solidFill>
                          <a:latin typeface="微軟正黑體" panose="020B0604030504040204" pitchFamily="34" charset="-120"/>
                          <a:ea typeface="微軟正黑體" panose="020B0604030504040204" pitchFamily="34" charset="-120"/>
                          <a:cs typeface="+mn-cs"/>
                          <a:hlinkClick r:id="rId16" action="ppaction://hlinksldjump"/>
                        </a:rPr>
                        <a:t>Chatter-ring</a:t>
                      </a:r>
                      <a:endParaRPr lang="en-US" altLang="zh-TW"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4263798"/>
                  </a:ext>
                </a:extLst>
              </a:tr>
              <a:tr h="619200">
                <a:tc>
                  <a:txBody>
                    <a:bodyPr/>
                    <a:lstStyle/>
                    <a:p>
                      <a:pPr algn="ctr"/>
                      <a:r>
                        <a:rPr lang="en-US" altLang="zh-TW" sz="1600" b="1" dirty="0">
                          <a:solidFill>
                            <a:schemeClr val="tx1"/>
                          </a:solidFill>
                          <a:latin typeface="微軟正黑體" panose="020B0604030504040204" pitchFamily="34" charset="-120"/>
                          <a:ea typeface="微軟正黑體" panose="020B0604030504040204" pitchFamily="34" charset="-120"/>
                        </a:rPr>
                        <a:t>12</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600" b="1" kern="1200" dirty="0">
                          <a:solidFill>
                            <a:schemeClr val="dk1"/>
                          </a:solidFill>
                          <a:latin typeface="微軟正黑體" panose="020B0604030504040204" pitchFamily="34" charset="-120"/>
                          <a:ea typeface="微軟正黑體" panose="020B0604030504040204" pitchFamily="34" charset="-120"/>
                          <a:cs typeface="+mn-cs"/>
                          <a:hlinkClick r:id="rId17" action="ppaction://hlinksldjump"/>
                        </a:rPr>
                        <a:t>手轉環</a:t>
                      </a:r>
                      <a:r>
                        <a:rPr lang="en-US" altLang="zh-TW" sz="1600" b="1" kern="1200" dirty="0">
                          <a:solidFill>
                            <a:schemeClr val="dk1"/>
                          </a:solidFill>
                          <a:latin typeface="微軟正黑體" panose="020B0604030504040204" pitchFamily="34" charset="-120"/>
                          <a:ea typeface="微軟正黑體" panose="020B0604030504040204" pitchFamily="34" charset="-120"/>
                          <a:cs typeface="+mn-cs"/>
                          <a:hlinkClick r:id="rId17" action="ppaction://hlinksldjump"/>
                        </a:rPr>
                        <a:t>/</a:t>
                      </a:r>
                      <a:r>
                        <a:rPr lang="zh-TW" altLang="en-US" sz="1600" b="1" kern="1200" dirty="0">
                          <a:solidFill>
                            <a:schemeClr val="dk1"/>
                          </a:solidFill>
                          <a:latin typeface="微軟正黑體" panose="020B0604030504040204" pitchFamily="34" charset="-120"/>
                          <a:ea typeface="微軟正黑體" panose="020B0604030504040204" pitchFamily="34" charset="-120"/>
                          <a:cs typeface="+mn-cs"/>
                          <a:hlinkClick r:id="rId17" action="ppaction://hlinksldjump"/>
                        </a:rPr>
                        <a:t>流動環 </a:t>
                      </a:r>
                      <a:endParaRPr lang="en-US" altLang="zh-TW" sz="1600" b="1" kern="1200" dirty="0">
                        <a:solidFill>
                          <a:schemeClr val="dk1"/>
                        </a:solidFill>
                        <a:latin typeface="微軟正黑體" panose="020B0604030504040204" pitchFamily="34" charset="-120"/>
                        <a:ea typeface="微軟正黑體" panose="020B0604030504040204" pitchFamily="34" charset="-120"/>
                        <a:cs typeface="+mn-cs"/>
                        <a:hlinkClick r:id="rId17"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600" b="1" kern="1200" dirty="0" err="1">
                          <a:solidFill>
                            <a:schemeClr val="dk1"/>
                          </a:solidFill>
                          <a:latin typeface="微軟正黑體" panose="020B0604030504040204" pitchFamily="34" charset="-120"/>
                          <a:ea typeface="微軟正黑體" panose="020B0604030504040204" pitchFamily="34" charset="-120"/>
                          <a:cs typeface="+mn-cs"/>
                          <a:hlinkClick r:id="rId17" action="ppaction://hlinksldjump"/>
                        </a:rPr>
                        <a:t>Toroflux</a:t>
                      </a:r>
                      <a:r>
                        <a:rPr lang="en-US" altLang="zh-TW" sz="1600" b="1" kern="1200" dirty="0">
                          <a:solidFill>
                            <a:schemeClr val="dk1"/>
                          </a:solidFill>
                          <a:latin typeface="微軟正黑體" panose="020B0604030504040204" pitchFamily="34" charset="-120"/>
                          <a:ea typeface="微軟正黑體" panose="020B0604030504040204" pitchFamily="34" charset="-120"/>
                          <a:cs typeface="+mn-cs"/>
                          <a:hlinkClick r:id="rId17" action="ppaction://hlinksldjump"/>
                        </a:rPr>
                        <a:t>/flow ring</a:t>
                      </a:r>
                      <a:endParaRPr lang="en-US" altLang="zh-TW"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9969616"/>
                  </a:ext>
                </a:extLst>
              </a:tr>
              <a:tr h="619200">
                <a:tc>
                  <a:txBody>
                    <a:bodyPr/>
                    <a:lstStyle/>
                    <a:p>
                      <a:pPr algn="ctr"/>
                      <a:r>
                        <a:rPr lang="en-US" altLang="zh-TW" sz="1600" b="1" dirty="0">
                          <a:solidFill>
                            <a:schemeClr val="tx1"/>
                          </a:solidFill>
                          <a:latin typeface="微軟正黑體" panose="020B0604030504040204" pitchFamily="34" charset="-120"/>
                          <a:ea typeface="微軟正黑體" panose="020B0604030504040204" pitchFamily="34" charset="-120"/>
                        </a:rPr>
                        <a:t>13</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600" b="1" dirty="0">
                          <a:solidFill>
                            <a:schemeClr val="tx1"/>
                          </a:solidFill>
                          <a:latin typeface="微軟正黑體" panose="020B0604030504040204" pitchFamily="34" charset="-120"/>
                          <a:ea typeface="微軟正黑體" panose="020B0604030504040204" pitchFamily="34" charset="-120"/>
                          <a:hlinkClick r:id="rId18" action="ppaction://hlinksldjump"/>
                        </a:rPr>
                        <a:t>重力旋轉存錢筒 </a:t>
                      </a:r>
                      <a:endParaRPr lang="en-US" altLang="zh-TW" sz="1600" b="1" dirty="0">
                        <a:solidFill>
                          <a:schemeClr val="tx1"/>
                        </a:solidFill>
                        <a:latin typeface="微軟正黑體" panose="020B0604030504040204" pitchFamily="34" charset="-120"/>
                        <a:ea typeface="微軟正黑體" panose="020B0604030504040204" pitchFamily="34" charset="-120"/>
                        <a:hlinkClick r:id="rId18"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600" b="1" dirty="0">
                          <a:solidFill>
                            <a:schemeClr val="tx1"/>
                          </a:solidFill>
                          <a:latin typeface="微軟正黑體" panose="020B0604030504040204" pitchFamily="34" charset="-120"/>
                          <a:ea typeface="微軟正黑體" panose="020B0604030504040204" pitchFamily="34" charset="-120"/>
                          <a:hlinkClick r:id="rId18" action="ppaction://hlinksldjump"/>
                        </a:rPr>
                        <a:t>Vortex bank</a:t>
                      </a:r>
                      <a:endParaRPr lang="en-US" altLang="zh-TW" sz="1600" b="1" dirty="0">
                        <a:solidFill>
                          <a:schemeClr val="tx1"/>
                        </a:solidFill>
                        <a:latin typeface="微軟正黑體" panose="020B0604030504040204" pitchFamily="34" charset="-120"/>
                        <a:ea typeface="微軟正黑體" panose="020B0604030504040204" pitchFamily="34" charset="-12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5308747"/>
                  </a:ext>
                </a:extLst>
              </a:tr>
              <a:tr h="619200">
                <a:tc>
                  <a:txBody>
                    <a:bodyPr/>
                    <a:lstStyle/>
                    <a:p>
                      <a:pPr algn="ctr"/>
                      <a:r>
                        <a:rPr lang="en-US" altLang="zh-TW" sz="1600" b="1" dirty="0">
                          <a:solidFill>
                            <a:schemeClr val="tx1"/>
                          </a:solidFill>
                          <a:latin typeface="微軟正黑體" panose="020B0604030504040204" pitchFamily="34" charset="-120"/>
                          <a:ea typeface="微軟正黑體" panose="020B0604030504040204" pitchFamily="34" charset="-120"/>
                        </a:rPr>
                        <a:t>14</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600" b="1" dirty="0">
                          <a:latin typeface="微軟正黑體" panose="020B0604030504040204" pitchFamily="34" charset="-120"/>
                          <a:ea typeface="微軟正黑體" panose="020B0604030504040204" pitchFamily="34" charset="-120"/>
                          <a:hlinkClick r:id="rId19" action="ppaction://hlinksldjump"/>
                        </a:rPr>
                        <a:t>混沌擺 </a:t>
                      </a:r>
                      <a:endParaRPr lang="en-US" altLang="zh-TW" sz="1600" b="1" dirty="0">
                        <a:latin typeface="微軟正黑體" panose="020B0604030504040204" pitchFamily="34" charset="-120"/>
                        <a:ea typeface="微軟正黑體" panose="020B0604030504040204" pitchFamily="34" charset="-120"/>
                        <a:hlinkClick r:id="rId19"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600" b="1" dirty="0">
                          <a:latin typeface="微軟正黑體" panose="020B0604030504040204" pitchFamily="34" charset="-120"/>
                          <a:ea typeface="微軟正黑體" panose="020B0604030504040204" pitchFamily="34" charset="-120"/>
                          <a:hlinkClick r:id="rId19" action="ppaction://hlinksldjump"/>
                        </a:rPr>
                        <a:t>swinging sticks</a:t>
                      </a:r>
                      <a:endParaRPr lang="en-US" altLang="zh-TW" sz="1600" b="1" kern="100" dirty="0">
                        <a:solidFill>
                          <a:schemeClr val="tx1"/>
                        </a:solidFill>
                        <a:effectLst/>
                        <a:latin typeface="微軟正黑體" panose="020B0604030504040204" pitchFamily="34" charset="-120"/>
                        <a:ea typeface="微軟正黑體" panose="020B0604030504040204" pitchFamily="34" charset="-12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86910421"/>
                  </a:ext>
                </a:extLst>
              </a:tr>
              <a:tr h="619200">
                <a:tc>
                  <a:txBody>
                    <a:bodyPr/>
                    <a:lstStyle/>
                    <a:p>
                      <a:pPr algn="ctr"/>
                      <a:r>
                        <a:rPr lang="en-US" altLang="zh-TW" sz="1600" b="1" dirty="0">
                          <a:solidFill>
                            <a:schemeClr val="tx1"/>
                          </a:solidFill>
                          <a:latin typeface="微軟正黑體" panose="020B0604030504040204" pitchFamily="34" charset="-120"/>
                          <a:ea typeface="微軟正黑體" panose="020B0604030504040204" pitchFamily="34" charset="-120"/>
                        </a:rPr>
                        <a:t>15</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600" b="1" dirty="0">
                          <a:latin typeface="微軟正黑體" panose="020B0604030504040204" pitchFamily="34" charset="-120"/>
                          <a:ea typeface="微軟正黑體" panose="020B0604030504040204" pitchFamily="34" charset="-120"/>
                          <a:hlinkClick r:id="rId20" action="ppaction://hlinksldjump"/>
                        </a:rPr>
                        <a:t>雙球擺</a:t>
                      </a:r>
                      <a:r>
                        <a:rPr lang="en-US" altLang="zh-TW" sz="1600" b="1" dirty="0">
                          <a:latin typeface="微軟正黑體" panose="020B0604030504040204" pitchFamily="34" charset="-120"/>
                          <a:ea typeface="微軟正黑體" panose="020B0604030504040204" pitchFamily="34" charset="-120"/>
                          <a:hlinkClick r:id="rId20" action="ppaction://hlinksldjump"/>
                        </a:rPr>
                        <a:t>/</a:t>
                      </a:r>
                      <a:r>
                        <a:rPr lang="zh-TW" altLang="en-US" sz="1600" b="1" dirty="0">
                          <a:latin typeface="微軟正黑體" panose="020B0604030504040204" pitchFamily="34" charset="-120"/>
                          <a:ea typeface="微軟正黑體" panose="020B0604030504040204" pitchFamily="34" charset="-120"/>
                          <a:hlinkClick r:id="rId20" action="ppaction://hlinksldjump"/>
                        </a:rPr>
                        <a:t>太空溜溜球</a:t>
                      </a:r>
                      <a:endParaRPr lang="en-US" altLang="zh-TW" sz="1600" b="1" dirty="0">
                        <a:latin typeface="微軟正黑體" panose="020B0604030504040204" pitchFamily="34" charset="-120"/>
                        <a:ea typeface="微軟正黑體" panose="020B0604030504040204" pitchFamily="34" charset="-120"/>
                        <a:hlinkClick r:id="rId20"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600" b="1" dirty="0" err="1">
                          <a:latin typeface="微軟正黑體" panose="020B0604030504040204" pitchFamily="34" charset="-120"/>
                          <a:ea typeface="微軟正黑體" panose="020B0604030504040204" pitchFamily="34" charset="-120"/>
                          <a:hlinkClick r:id="rId20" action="ppaction://hlinksldjump"/>
                        </a:rPr>
                        <a:t>AstroJax</a:t>
                      </a:r>
                      <a:endParaRPr lang="zh-TW" altLang="zh-TW" sz="1600" b="1" kern="100" dirty="0">
                        <a:solidFill>
                          <a:schemeClr val="tx1"/>
                        </a:solidFill>
                        <a:effectLst/>
                        <a:latin typeface="微軟正黑體" panose="020B0604030504040204" pitchFamily="34" charset="-120"/>
                        <a:ea typeface="微軟正黑體" panose="020B0604030504040204" pitchFamily="34" charset="-12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90395296"/>
                  </a:ext>
                </a:extLst>
              </a:tr>
              <a:tr h="619200">
                <a:tc>
                  <a:txBody>
                    <a:bodyPr/>
                    <a:lstStyle/>
                    <a:p>
                      <a:pPr algn="ctr"/>
                      <a:r>
                        <a:rPr lang="en-US" altLang="zh-TW" sz="1600" b="1" dirty="0">
                          <a:solidFill>
                            <a:schemeClr val="tx1"/>
                          </a:solidFill>
                          <a:latin typeface="微軟正黑體" panose="020B0604030504040204" pitchFamily="34" charset="-120"/>
                          <a:ea typeface="微軟正黑體" panose="020B0604030504040204" pitchFamily="34" charset="-120"/>
                        </a:rPr>
                        <a:t>16</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600" b="1" dirty="0">
                          <a:latin typeface="微軟正黑體" panose="020B0604030504040204" pitchFamily="34" charset="-120"/>
                          <a:ea typeface="微軟正黑體" panose="020B0604030504040204" pitchFamily="34" charset="-120"/>
                          <a:hlinkClick r:id="rId21" action="ppaction://hlinksldjump"/>
                        </a:rPr>
                        <a:t>喜結良緣</a:t>
                      </a:r>
                      <a:r>
                        <a:rPr lang="en-US" altLang="zh-TW" sz="1600" b="1" dirty="0">
                          <a:latin typeface="微軟正黑體" panose="020B0604030504040204" pitchFamily="34" charset="-120"/>
                          <a:ea typeface="微軟正黑體" panose="020B0604030504040204" pitchFamily="34" charset="-120"/>
                          <a:hlinkClick r:id="rId21" action="ppaction://hlinksldjump"/>
                        </a:rPr>
                        <a:t>(</a:t>
                      </a:r>
                      <a:r>
                        <a:rPr lang="zh-TW" altLang="en-US" sz="1600" b="1" dirty="0">
                          <a:latin typeface="微軟正黑體" panose="020B0604030504040204" pitchFamily="34" charset="-120"/>
                          <a:ea typeface="微軟正黑體" panose="020B0604030504040204" pitchFamily="34" charset="-120"/>
                          <a:hlinkClick r:id="rId21" action="ppaction://hlinksldjump"/>
                        </a:rPr>
                        <a:t>鐵鍊栓環</a:t>
                      </a:r>
                      <a:r>
                        <a:rPr lang="en-US" altLang="zh-TW" sz="1600" b="1" dirty="0">
                          <a:latin typeface="微軟正黑體" panose="020B0604030504040204" pitchFamily="34" charset="-120"/>
                          <a:ea typeface="微軟正黑體" panose="020B0604030504040204" pitchFamily="34" charset="-120"/>
                          <a:hlinkClick r:id="rId21" action="ppaction://hlinksldjump"/>
                        </a:rPr>
                        <a:t>) </a:t>
                      </a: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600" b="1" dirty="0">
                          <a:latin typeface="微軟正黑體" panose="020B0604030504040204" pitchFamily="34" charset="-120"/>
                          <a:ea typeface="微軟正黑體" panose="020B0604030504040204" pitchFamily="34" charset="-120"/>
                          <a:hlinkClick r:id="rId21" action="ppaction://hlinksldjump"/>
                        </a:rPr>
                        <a:t>Make a good match</a:t>
                      </a:r>
                      <a:endParaRPr lang="zh-TW" sz="1600" b="1" kern="100" dirty="0">
                        <a:solidFill>
                          <a:schemeClr val="tx1"/>
                        </a:solidFill>
                        <a:effectLst/>
                        <a:latin typeface="微軟正黑體" panose="020B0604030504040204" pitchFamily="34" charset="-120"/>
                        <a:ea typeface="微軟正黑體" panose="020B0604030504040204" pitchFamily="34" charset="-12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4581905"/>
                  </a:ext>
                </a:extLst>
              </a:tr>
              <a:tr h="619200">
                <a:tc>
                  <a:txBody>
                    <a:bodyPr/>
                    <a:lstStyle/>
                    <a:p>
                      <a:pPr algn="ctr"/>
                      <a:r>
                        <a:rPr lang="en-US" altLang="zh-TW" sz="1600" b="1" dirty="0">
                          <a:solidFill>
                            <a:schemeClr val="tx1"/>
                          </a:solidFill>
                          <a:latin typeface="微軟正黑體" panose="020B0604030504040204" pitchFamily="34" charset="-120"/>
                          <a:ea typeface="微軟正黑體" panose="020B0604030504040204" pitchFamily="34" charset="-120"/>
                        </a:rPr>
                        <a:t>17</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600" b="1" dirty="0">
                          <a:latin typeface="微軟正黑體" panose="020B0604030504040204" pitchFamily="34" charset="-120"/>
                          <a:ea typeface="微軟正黑體" panose="020B0604030504040204" pitchFamily="34" charset="-120"/>
                          <a:hlinkClick r:id="rId22" action="ppaction://hlinksldjump"/>
                        </a:rPr>
                        <a:t>十字鎖 </a:t>
                      </a:r>
                      <a:endParaRPr lang="en-US" altLang="zh-TW" sz="1600" b="1" dirty="0">
                        <a:latin typeface="微軟正黑體" panose="020B0604030504040204" pitchFamily="34" charset="-120"/>
                        <a:ea typeface="微軟正黑體" panose="020B0604030504040204" pitchFamily="34" charset="-120"/>
                        <a:hlinkClick r:id="rId22"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600" b="1" kern="1200" dirty="0">
                          <a:solidFill>
                            <a:schemeClr val="dk1"/>
                          </a:solidFill>
                          <a:latin typeface="微軟正黑體" panose="020B0604030504040204" pitchFamily="34" charset="-120"/>
                          <a:ea typeface="微軟正黑體" panose="020B0604030504040204" pitchFamily="34" charset="-120"/>
                          <a:cs typeface="+mn-cs"/>
                          <a:hlinkClick r:id="rId22" action="ppaction://hlinksldjump"/>
                        </a:rPr>
                        <a:t>Wooden Centrifugal Puzzle</a:t>
                      </a:r>
                      <a:endParaRPr lang="en-US" altLang="zh-TW"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3301281"/>
                  </a:ext>
                </a:extLst>
              </a:tr>
              <a:tr h="619200">
                <a:tc>
                  <a:txBody>
                    <a:bodyPr/>
                    <a:lstStyle/>
                    <a:p>
                      <a:pPr algn="ctr"/>
                      <a:r>
                        <a:rPr lang="en-US" altLang="zh-TW" sz="1600" b="1" dirty="0">
                          <a:solidFill>
                            <a:schemeClr val="tx1"/>
                          </a:solidFill>
                          <a:latin typeface="微軟正黑體" panose="020B0604030504040204" pitchFamily="34" charset="-120"/>
                          <a:ea typeface="微軟正黑體" panose="020B0604030504040204" pitchFamily="34" charset="-120"/>
                        </a:rPr>
                        <a:t>18</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600" b="1" dirty="0">
                          <a:latin typeface="微軟正黑體" panose="020B0604030504040204" pitchFamily="34" charset="-120"/>
                          <a:ea typeface="微軟正黑體" panose="020B0604030504040204" pitchFamily="34" charset="-120"/>
                          <a:hlinkClick r:id="rId23" action="ppaction://hlinksldjump"/>
                        </a:rPr>
                        <a:t>向心轉盤</a:t>
                      </a:r>
                      <a:endParaRPr lang="en-US" altLang="zh-TW" sz="1600" b="1" dirty="0">
                        <a:latin typeface="微軟正黑體" panose="020B0604030504040204" pitchFamily="34" charset="-120"/>
                        <a:ea typeface="微軟正黑體" panose="020B0604030504040204" pitchFamily="34" charset="-12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3508213"/>
                  </a:ext>
                </a:extLst>
              </a:tr>
              <a:tr h="619200">
                <a:tc>
                  <a:txBody>
                    <a:bodyPr/>
                    <a:lstStyle/>
                    <a:p>
                      <a:pPr algn="ctr"/>
                      <a:r>
                        <a:rPr lang="en-US" altLang="zh-TW" sz="1600" b="1" dirty="0">
                          <a:solidFill>
                            <a:schemeClr val="tx1"/>
                          </a:solidFill>
                          <a:latin typeface="微軟正黑體" panose="020B0604030504040204" pitchFamily="34" charset="-120"/>
                          <a:ea typeface="微軟正黑體" panose="020B0604030504040204" pitchFamily="34" charset="-120"/>
                        </a:rPr>
                        <a:t>19</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600" b="1" kern="1200" dirty="0">
                          <a:solidFill>
                            <a:schemeClr val="dk1"/>
                          </a:solidFill>
                          <a:latin typeface="微軟正黑體" panose="020B0604030504040204" pitchFamily="34" charset="-120"/>
                          <a:ea typeface="微軟正黑體" panose="020B0604030504040204" pitchFamily="34" charset="-120"/>
                          <a:cs typeface="+mn-cs"/>
                          <a:hlinkClick r:id="rId24" action="ppaction://hlinksldjump"/>
                        </a:rPr>
                        <a:t>向心力</a:t>
                      </a:r>
                      <a:endParaRPr lang="en-US" altLang="zh-TW" sz="1600" b="1" kern="1200" dirty="0">
                        <a:solidFill>
                          <a:schemeClr val="dk1"/>
                        </a:solidFill>
                        <a:latin typeface="微軟正黑體" panose="020B0604030504040204" pitchFamily="34" charset="-120"/>
                        <a:ea typeface="微軟正黑體" panose="020B0604030504040204" pitchFamily="34" charset="-120"/>
                        <a:cs typeface="+mn-cs"/>
                        <a:hlinkClick r:id="rId24"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600" b="1" kern="1200" dirty="0">
                          <a:solidFill>
                            <a:schemeClr val="dk1"/>
                          </a:solidFill>
                          <a:latin typeface="微軟正黑體" panose="020B0604030504040204" pitchFamily="34" charset="-120"/>
                          <a:ea typeface="微軟正黑體" panose="020B0604030504040204" pitchFamily="34" charset="-120"/>
                          <a:cs typeface="+mn-cs"/>
                          <a:hlinkClick r:id="rId24" action="ppaction://hlinksldjump"/>
                        </a:rPr>
                        <a:t>Central Forces Puzzle</a:t>
                      </a:r>
                      <a:endParaRPr lang="en-US" altLang="zh-TW"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70647217"/>
                  </a:ext>
                </a:extLst>
              </a:tr>
              <a:tr h="619200">
                <a:tc>
                  <a:txBody>
                    <a:bodyPr/>
                    <a:lstStyle/>
                    <a:p>
                      <a:pPr algn="ctr"/>
                      <a:r>
                        <a:rPr lang="en-US" altLang="zh-TW" sz="1600" b="1" dirty="0">
                          <a:solidFill>
                            <a:schemeClr val="tx1"/>
                          </a:solidFill>
                          <a:latin typeface="微軟正黑體" panose="020B0604030504040204" pitchFamily="34" charset="-120"/>
                          <a:ea typeface="微軟正黑體" panose="020B0604030504040204" pitchFamily="34" charset="-120"/>
                        </a:rPr>
                        <a:t>20</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600" b="1" kern="1200" dirty="0">
                          <a:solidFill>
                            <a:schemeClr val="dk1"/>
                          </a:solidFill>
                          <a:latin typeface="微軟正黑體" panose="020B0604030504040204" pitchFamily="34" charset="-120"/>
                          <a:ea typeface="微軟正黑體" panose="020B0604030504040204" pitchFamily="34" charset="-120"/>
                          <a:cs typeface="+mn-cs"/>
                          <a:hlinkClick r:id="rId25" action="ppaction://hlinksldjump"/>
                        </a:rPr>
                        <a:t>向心力悖論</a:t>
                      </a:r>
                      <a:endParaRPr lang="en-US" altLang="zh-TW" sz="1600" b="1" kern="1200" dirty="0">
                        <a:solidFill>
                          <a:schemeClr val="dk1"/>
                        </a:solidFill>
                        <a:latin typeface="微軟正黑體" panose="020B0604030504040204" pitchFamily="34" charset="-120"/>
                        <a:ea typeface="微軟正黑體" panose="020B0604030504040204" pitchFamily="34" charset="-120"/>
                        <a:cs typeface="+mn-cs"/>
                        <a:hlinkClick r:id="rId25"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600" b="1" kern="1200" dirty="0">
                          <a:solidFill>
                            <a:schemeClr val="dk1"/>
                          </a:solidFill>
                          <a:latin typeface="微軟正黑體" panose="020B0604030504040204" pitchFamily="34" charset="-120"/>
                          <a:ea typeface="微軟正黑體" panose="020B0604030504040204" pitchFamily="34" charset="-120"/>
                          <a:cs typeface="+mn-cs"/>
                          <a:hlinkClick r:id="rId25" action="ppaction://hlinksldjump"/>
                        </a:rPr>
                        <a:t>Centripetal Force Paradox</a:t>
                      </a:r>
                      <a:endParaRPr lang="en-US" altLang="zh-TW"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81321279"/>
                  </a:ext>
                </a:extLst>
              </a:tr>
            </a:tbl>
          </a:graphicData>
        </a:graphic>
      </p:graphicFrame>
      <p:pic>
        <p:nvPicPr>
          <p:cNvPr id="8" name="圖片 7">
            <a:extLst>
              <a:ext uri="{FF2B5EF4-FFF2-40B4-BE49-F238E27FC236}">
                <a16:creationId xmlns:a16="http://schemas.microsoft.com/office/drawing/2014/main" id="{1A55CD15-706F-4550-8C71-403549C985C4}"/>
              </a:ext>
            </a:extLst>
          </p:cNvPr>
          <p:cNvPicPr>
            <a:picLocks noChangeAspect="1"/>
          </p:cNvPicPr>
          <p:nvPr/>
        </p:nvPicPr>
        <p:blipFill>
          <a:blip r:embed="rId26"/>
          <a:stretch>
            <a:fillRect/>
          </a:stretch>
        </p:blipFill>
        <p:spPr>
          <a:xfrm>
            <a:off x="9275594" y="498037"/>
            <a:ext cx="4418403" cy="4777184"/>
          </a:xfrm>
          <a:prstGeom prst="rect">
            <a:avLst/>
          </a:prstGeom>
        </p:spPr>
      </p:pic>
      <p:sp>
        <p:nvSpPr>
          <p:cNvPr id="3" name="文字方塊 2">
            <a:extLst>
              <a:ext uri="{FF2B5EF4-FFF2-40B4-BE49-F238E27FC236}">
                <a16:creationId xmlns:a16="http://schemas.microsoft.com/office/drawing/2014/main" id="{E001041B-952E-47BF-A882-3698205A4E2C}"/>
              </a:ext>
            </a:extLst>
          </p:cNvPr>
          <p:cNvSpPr txBox="1"/>
          <p:nvPr/>
        </p:nvSpPr>
        <p:spPr>
          <a:xfrm>
            <a:off x="6420177" y="287971"/>
            <a:ext cx="2723823" cy="369332"/>
          </a:xfrm>
          <a:prstGeom prst="rect">
            <a:avLst/>
          </a:prstGeom>
          <a:noFill/>
        </p:spPr>
        <p:txBody>
          <a:bodyPr wrap="none" rtlCol="0">
            <a:spAutoFit/>
          </a:bodyPr>
          <a:lstStyle/>
          <a:p>
            <a:r>
              <a:rPr lang="zh-TW" altLang="en-US" b="1" dirty="0">
                <a:solidFill>
                  <a:srgbClr val="FF0000"/>
                </a:solidFill>
                <a:latin typeface="微軟正黑體" panose="020B0604030504040204" pitchFamily="34" charset="-120"/>
                <a:ea typeface="微軟正黑體" panose="020B0604030504040204" pitchFamily="34" charset="-120"/>
              </a:rPr>
              <a:t>請愛惜實驗器材，勿施暴</a:t>
            </a:r>
          </a:p>
        </p:txBody>
      </p:sp>
    </p:spTree>
    <p:extLst>
      <p:ext uri="{BB962C8B-B14F-4D97-AF65-F5344CB8AC3E}">
        <p14:creationId xmlns:p14="http://schemas.microsoft.com/office/powerpoint/2010/main" val="2251223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9972" y="108157"/>
            <a:ext cx="6466936" cy="807840"/>
          </a:xfrm>
        </p:spPr>
        <p:txBody>
          <a:bodyPr/>
          <a:lstStyle/>
          <a:p>
            <a:r>
              <a:rPr lang="zh-TW" altLang="en-US" dirty="0">
                <a:solidFill>
                  <a:srgbClr val="0033CC"/>
                </a:solidFill>
              </a:rPr>
              <a:t>大環轉小環 </a:t>
            </a:r>
            <a:r>
              <a:rPr lang="en-US" altLang="zh-TW" dirty="0">
                <a:solidFill>
                  <a:srgbClr val="0033CC"/>
                </a:solidFill>
              </a:rPr>
              <a:t>Chatter-ring</a:t>
            </a:r>
            <a:endParaRPr lang="zh-TW" altLang="en-US" dirty="0">
              <a:solidFill>
                <a:srgbClr val="0033CC"/>
              </a:solidFill>
            </a:endParaRPr>
          </a:p>
        </p:txBody>
      </p:sp>
      <p:pic>
        <p:nvPicPr>
          <p:cNvPr id="4" name="圖片 3"/>
          <p:cNvPicPr>
            <a:picLocks noChangeAspect="1"/>
          </p:cNvPicPr>
          <p:nvPr/>
        </p:nvPicPr>
        <p:blipFill rotWithShape="1">
          <a:blip r:embed="rId2" cstate="print">
            <a:extLst>
              <a:ext uri="{28A0092B-C50C-407E-A947-70E740481C1C}">
                <a14:useLocalDpi xmlns:a14="http://schemas.microsoft.com/office/drawing/2010/main" val="0"/>
              </a:ext>
            </a:extLst>
          </a:blip>
          <a:srcRect l="10596" t="9803" b="11706"/>
          <a:stretch/>
        </p:blipFill>
        <p:spPr>
          <a:xfrm rot="5400000" flipH="1">
            <a:off x="5778823" y="1277140"/>
            <a:ext cx="2095021" cy="1372735"/>
          </a:xfrm>
          <a:prstGeom prst="ellipse">
            <a:avLst/>
          </a:prstGeom>
        </p:spPr>
      </p:pic>
      <p:sp>
        <p:nvSpPr>
          <p:cNvPr id="8" name="矩形 7">
            <a:extLst>
              <a:ext uri="{FF2B5EF4-FFF2-40B4-BE49-F238E27FC236}">
                <a16:creationId xmlns:a16="http://schemas.microsoft.com/office/drawing/2014/main" id="{210FF49D-3EDD-4D3C-A1AA-346B4AB2F622}"/>
              </a:ext>
            </a:extLst>
          </p:cNvPr>
          <p:cNvSpPr/>
          <p:nvPr/>
        </p:nvSpPr>
        <p:spPr>
          <a:xfrm>
            <a:off x="363532" y="3170512"/>
            <a:ext cx="8221667" cy="3154582"/>
          </a:xfrm>
          <a:prstGeom prst="rect">
            <a:avLst/>
          </a:prstGeom>
          <a:solidFill>
            <a:schemeClr val="bg1"/>
          </a:solidFill>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a:lnSpc>
                <a:spcPct val="120000"/>
              </a:lnSpc>
            </a:pPr>
            <a:r>
              <a:rPr lang="zh-TW" altLang="en-US" sz="2400" dirty="0">
                <a:solidFill>
                  <a:prstClr val="black"/>
                </a:solidFill>
                <a:latin typeface="微軟正黑體" panose="020B0604030504040204" pitchFamily="34" charset="-120"/>
                <a:ea typeface="微軟正黑體" panose="020B0604030504040204" pitchFamily="34" charset="-120"/>
              </a:rPr>
              <a:t>用力使小環在大環上旋轉，垂直拿起時環</a:t>
            </a:r>
            <a:r>
              <a:rPr lang="zh-TW" altLang="en-US" sz="2400" dirty="0">
                <a:latin typeface="微軟正黑體" panose="020B0604030504040204" pitchFamily="34" charset="-120"/>
                <a:ea typeface="微軟正黑體" panose="020B0604030504040204" pitchFamily="34" charset="-120"/>
                <a:cs typeface="Times New Roman" pitchFamily="18" charset="0"/>
              </a:rPr>
              <a:t>繞著自己的環心</a:t>
            </a:r>
            <a:r>
              <a:rPr lang="zh-TW" altLang="en-US" sz="2400" dirty="0">
                <a:solidFill>
                  <a:prstClr val="black"/>
                </a:solidFill>
                <a:latin typeface="微軟正黑體" panose="020B0604030504040204" pitchFamily="34" charset="-120"/>
                <a:ea typeface="微軟正黑體" panose="020B0604030504040204" pitchFamily="34" charset="-120"/>
              </a:rPr>
              <a:t>轉動大，使小環維持於大環中段，</a:t>
            </a:r>
            <a:r>
              <a:rPr lang="zh-TW" altLang="en-US" sz="2400" dirty="0">
                <a:latin typeface="微軟正黑體" panose="020B0604030504040204" pitchFamily="34" charset="-120"/>
                <a:ea typeface="微軟正黑體" panose="020B0604030504040204" pitchFamily="34" charset="-120"/>
                <a:cs typeface="Times New Roman" pitchFamily="18" charset="0"/>
              </a:rPr>
              <a:t>繞著大環轉動，</a:t>
            </a:r>
            <a:r>
              <a:rPr lang="zh-TW" altLang="en-US" sz="2400" dirty="0">
                <a:solidFill>
                  <a:prstClr val="black"/>
                </a:solidFill>
                <a:latin typeface="微軟正黑體" panose="020B0604030504040204" pitchFamily="34" charset="-120"/>
                <a:ea typeface="微軟正黑體" panose="020B0604030504040204" pitchFamily="34" charset="-120"/>
              </a:rPr>
              <a:t>不會落下。</a:t>
            </a:r>
            <a:r>
              <a:rPr lang="zh-TW" altLang="en-US" sz="2400" b="1" dirty="0">
                <a:latin typeface="微軟正黑體" panose="020B0604030504040204" pitchFamily="34" charset="-120"/>
                <a:ea typeface="微軟正黑體" panose="020B0604030504040204" pitchFamily="34" charset="-120"/>
                <a:cs typeface="Times New Roman" pitchFamily="18" charset="0"/>
              </a:rPr>
              <a:t>注意：</a:t>
            </a:r>
            <a:r>
              <a:rPr lang="zh-TW" altLang="en-US" sz="2400" dirty="0">
                <a:latin typeface="微軟正黑體" panose="020B0604030504040204" pitchFamily="34" charset="-120"/>
                <a:ea typeface="微軟正黑體" panose="020B0604030504040204" pitchFamily="34" charset="-120"/>
                <a:cs typeface="Times New Roman" pitchFamily="18" charset="0"/>
              </a:rPr>
              <a:t>小環的起始轉動速度要夠快，大環的公轉速度也不能太小。使環轉動的操作方法有很多方式，高手都可以用自己的方法轉得很順、很溜。</a:t>
            </a:r>
            <a:endParaRPr lang="zh-TW" altLang="en-US" sz="2400" dirty="0">
              <a:latin typeface="微軟正黑體" panose="020B0604030504040204" pitchFamily="34" charset="-120"/>
              <a:ea typeface="微軟正黑體" panose="020B0604030504040204" pitchFamily="34" charset="-120"/>
            </a:endParaRPr>
          </a:p>
          <a:p>
            <a:pPr lvl="0">
              <a:lnSpc>
                <a:spcPct val="120000"/>
              </a:lnSpc>
            </a:pPr>
            <a:r>
              <a:rPr lang="zh-TW" altLang="en-US" sz="2400" dirty="0">
                <a:solidFill>
                  <a:prstClr val="black"/>
                </a:solidFill>
                <a:latin typeface="微軟正黑體" panose="020B0604030504040204" pitchFamily="34" charset="-120"/>
                <a:ea typeface="微軟正黑體" panose="020B0604030504040204" pitchFamily="34" charset="-120"/>
              </a:rPr>
              <a:t>想想為什麼小環不會下墜</a:t>
            </a:r>
            <a:r>
              <a:rPr lang="en-US" altLang="zh-TW" sz="2400" dirty="0">
                <a:solidFill>
                  <a:prstClr val="black"/>
                </a:solidFill>
                <a:latin typeface="微軟正黑體" panose="020B0604030504040204" pitchFamily="34" charset="-120"/>
                <a:ea typeface="微軟正黑體" panose="020B0604030504040204" pitchFamily="34" charset="-120"/>
              </a:rPr>
              <a:t>?</a:t>
            </a:r>
          </a:p>
        </p:txBody>
      </p:sp>
      <p:grpSp>
        <p:nvGrpSpPr>
          <p:cNvPr id="5" name="群組 4">
            <a:extLst>
              <a:ext uri="{FF2B5EF4-FFF2-40B4-BE49-F238E27FC236}">
                <a16:creationId xmlns:a16="http://schemas.microsoft.com/office/drawing/2014/main" id="{16089C90-CC33-4C92-938B-1DFDA1C37B32}"/>
              </a:ext>
            </a:extLst>
          </p:cNvPr>
          <p:cNvGrpSpPr/>
          <p:nvPr/>
        </p:nvGrpSpPr>
        <p:grpSpPr>
          <a:xfrm>
            <a:off x="7664357" y="1091449"/>
            <a:ext cx="1304117" cy="1824987"/>
            <a:chOff x="7149157" y="2516506"/>
            <a:chExt cx="1304117" cy="1824987"/>
          </a:xfrm>
        </p:grpSpPr>
        <p:sp>
          <p:nvSpPr>
            <p:cNvPr id="9" name="圓形: 空心 8">
              <a:extLst>
                <a:ext uri="{FF2B5EF4-FFF2-40B4-BE49-F238E27FC236}">
                  <a16:creationId xmlns:a16="http://schemas.microsoft.com/office/drawing/2014/main" id="{AC06B0F0-4E87-4347-9B61-5B44063A8C43}"/>
                </a:ext>
              </a:extLst>
            </p:cNvPr>
            <p:cNvSpPr/>
            <p:nvPr/>
          </p:nvSpPr>
          <p:spPr>
            <a:xfrm>
              <a:off x="7306908" y="2516506"/>
              <a:ext cx="1049300" cy="1824987"/>
            </a:xfrm>
            <a:prstGeom prst="donut">
              <a:avLst>
                <a:gd name="adj" fmla="val 45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 name="手繪多邊形: 圖案 13">
              <a:extLst>
                <a:ext uri="{FF2B5EF4-FFF2-40B4-BE49-F238E27FC236}">
                  <a16:creationId xmlns:a16="http://schemas.microsoft.com/office/drawing/2014/main" id="{A37B533C-2CAE-47FB-A41C-B8AAC80084D9}"/>
                </a:ext>
              </a:extLst>
            </p:cNvPr>
            <p:cNvSpPr/>
            <p:nvPr/>
          </p:nvSpPr>
          <p:spPr>
            <a:xfrm>
              <a:off x="8415033" y="3065709"/>
              <a:ext cx="38241" cy="550950"/>
            </a:xfrm>
            <a:custGeom>
              <a:avLst/>
              <a:gdLst>
                <a:gd name="connsiteX0" fmla="*/ 0 w 71919"/>
                <a:gd name="connsiteY0" fmla="*/ 0 h 174661"/>
                <a:gd name="connsiteX1" fmla="*/ 20549 w 71919"/>
                <a:gd name="connsiteY1" fmla="*/ 102742 h 174661"/>
                <a:gd name="connsiteX2" fmla="*/ 41097 w 71919"/>
                <a:gd name="connsiteY2" fmla="*/ 133564 h 174661"/>
                <a:gd name="connsiteX3" fmla="*/ 71919 w 71919"/>
                <a:gd name="connsiteY3" fmla="*/ 174661 h 174661"/>
                <a:gd name="connsiteX0" fmla="*/ 0 w 71919"/>
                <a:gd name="connsiteY0" fmla="*/ 0 h 174661"/>
                <a:gd name="connsiteX1" fmla="*/ 20549 w 71919"/>
                <a:gd name="connsiteY1" fmla="*/ 102742 h 174661"/>
                <a:gd name="connsiteX2" fmla="*/ 71919 w 71919"/>
                <a:gd name="connsiteY2" fmla="*/ 174661 h 174661"/>
                <a:gd name="connsiteX0" fmla="*/ 0 w 84627"/>
                <a:gd name="connsiteY0" fmla="*/ 0 h 174661"/>
                <a:gd name="connsiteX1" fmla="*/ 81946 w 84627"/>
                <a:gd name="connsiteY1" fmla="*/ 55144 h 174661"/>
                <a:gd name="connsiteX2" fmla="*/ 71919 w 84627"/>
                <a:gd name="connsiteY2" fmla="*/ 174661 h 174661"/>
                <a:gd name="connsiteX0" fmla="*/ 0 w 84627"/>
                <a:gd name="connsiteY0" fmla="*/ 0 h 174661"/>
                <a:gd name="connsiteX1" fmla="*/ 81946 w 84627"/>
                <a:gd name="connsiteY1" fmla="*/ 55144 h 174661"/>
                <a:gd name="connsiteX2" fmla="*/ 71919 w 84627"/>
                <a:gd name="connsiteY2" fmla="*/ 174661 h 174661"/>
                <a:gd name="connsiteX0" fmla="*/ 0 w 85099"/>
                <a:gd name="connsiteY0" fmla="*/ 0 h 168949"/>
                <a:gd name="connsiteX1" fmla="*/ 81946 w 85099"/>
                <a:gd name="connsiteY1" fmla="*/ 55144 h 168949"/>
                <a:gd name="connsiteX2" fmla="*/ 75427 w 85099"/>
                <a:gd name="connsiteY2" fmla="*/ 168949 h 168949"/>
                <a:gd name="connsiteX0" fmla="*/ 0 w 86737"/>
                <a:gd name="connsiteY0" fmla="*/ 0 h 168949"/>
                <a:gd name="connsiteX1" fmla="*/ 81946 w 86737"/>
                <a:gd name="connsiteY1" fmla="*/ 55144 h 168949"/>
                <a:gd name="connsiteX2" fmla="*/ 75427 w 86737"/>
                <a:gd name="connsiteY2" fmla="*/ 168949 h 168949"/>
                <a:gd name="connsiteX0" fmla="*/ 0 w 75806"/>
                <a:gd name="connsiteY0" fmla="*/ 0 h 168949"/>
                <a:gd name="connsiteX1" fmla="*/ 46862 w 75806"/>
                <a:gd name="connsiteY1" fmla="*/ 64664 h 168949"/>
                <a:gd name="connsiteX2" fmla="*/ 75427 w 75806"/>
                <a:gd name="connsiteY2" fmla="*/ 168949 h 168949"/>
                <a:gd name="connsiteX0" fmla="*/ 0 w 75427"/>
                <a:gd name="connsiteY0" fmla="*/ 0 h 168949"/>
                <a:gd name="connsiteX1" fmla="*/ 75427 w 75427"/>
                <a:gd name="connsiteY1" fmla="*/ 168949 h 168949"/>
                <a:gd name="connsiteX0" fmla="*/ 0 w 75427"/>
                <a:gd name="connsiteY0" fmla="*/ 0 h 168949"/>
                <a:gd name="connsiteX1" fmla="*/ 75427 w 75427"/>
                <a:gd name="connsiteY1" fmla="*/ 168949 h 168949"/>
                <a:gd name="connsiteX0" fmla="*/ 0 w 67148"/>
                <a:gd name="connsiteY0" fmla="*/ 0 h 107331"/>
                <a:gd name="connsiteX1" fmla="*/ 67148 w 67148"/>
                <a:gd name="connsiteY1" fmla="*/ 107331 h 107331"/>
                <a:gd name="connsiteX0" fmla="*/ 0 w 67148"/>
                <a:gd name="connsiteY0" fmla="*/ 0 h 107331"/>
                <a:gd name="connsiteX1" fmla="*/ 67148 w 67148"/>
                <a:gd name="connsiteY1" fmla="*/ 107331 h 107331"/>
                <a:gd name="connsiteX0" fmla="*/ 0 w 67148"/>
                <a:gd name="connsiteY0" fmla="*/ 0 h 107331"/>
                <a:gd name="connsiteX1" fmla="*/ 67148 w 67148"/>
                <a:gd name="connsiteY1" fmla="*/ 107331 h 107331"/>
                <a:gd name="connsiteX0" fmla="*/ 0 w 67148"/>
                <a:gd name="connsiteY0" fmla="*/ 0 h 107331"/>
                <a:gd name="connsiteX1" fmla="*/ 67148 w 67148"/>
                <a:gd name="connsiteY1" fmla="*/ 107331 h 107331"/>
                <a:gd name="connsiteX0" fmla="*/ 0 w 67148"/>
                <a:gd name="connsiteY0" fmla="*/ 0 h 107331"/>
                <a:gd name="connsiteX1" fmla="*/ 67148 w 67148"/>
                <a:gd name="connsiteY1" fmla="*/ 107331 h 107331"/>
                <a:gd name="connsiteX0" fmla="*/ 0 w 18550"/>
                <a:gd name="connsiteY0" fmla="*/ 0 h 102097"/>
                <a:gd name="connsiteX1" fmla="*/ 12897 w 18550"/>
                <a:gd name="connsiteY1" fmla="*/ 102097 h 102097"/>
                <a:gd name="connsiteX0" fmla="*/ 0 w 12897"/>
                <a:gd name="connsiteY0" fmla="*/ 0 h 102097"/>
                <a:gd name="connsiteX1" fmla="*/ 12897 w 12897"/>
                <a:gd name="connsiteY1" fmla="*/ 102097 h 102097"/>
                <a:gd name="connsiteX0" fmla="*/ 521 w 5582"/>
                <a:gd name="connsiteY0" fmla="*/ 0 h 102097"/>
                <a:gd name="connsiteX1" fmla="*/ 5582 w 5582"/>
                <a:gd name="connsiteY1" fmla="*/ 102097 h 102097"/>
                <a:gd name="connsiteX0" fmla="*/ 0 w 11697"/>
                <a:gd name="connsiteY0" fmla="*/ 0 h 10000"/>
                <a:gd name="connsiteX1" fmla="*/ 9067 w 11697"/>
                <a:gd name="connsiteY1" fmla="*/ 10000 h 10000"/>
                <a:gd name="connsiteX0" fmla="*/ 0 w 11697"/>
                <a:gd name="connsiteY0" fmla="*/ 0 h 10000"/>
                <a:gd name="connsiteX1" fmla="*/ 9067 w 11697"/>
                <a:gd name="connsiteY1" fmla="*/ 10000 h 10000"/>
              </a:gdLst>
              <a:ahLst/>
              <a:cxnLst>
                <a:cxn ang="0">
                  <a:pos x="connsiteX0" y="connsiteY0"/>
                </a:cxn>
                <a:cxn ang="0">
                  <a:pos x="connsiteX1" y="connsiteY1"/>
                </a:cxn>
              </a:cxnLst>
              <a:rect l="l" t="t" r="r" b="b"/>
              <a:pathLst>
                <a:path w="11697" h="10000">
                  <a:moveTo>
                    <a:pt x="0" y="0"/>
                  </a:moveTo>
                  <a:cubicBezTo>
                    <a:pt x="18062" y="3889"/>
                    <a:pt x="10093" y="6179"/>
                    <a:pt x="9067" y="10000"/>
                  </a:cubicBezTo>
                </a:path>
              </a:pathLst>
            </a:custGeom>
            <a:noFill/>
            <a:ln w="571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拱形 14">
              <a:extLst>
                <a:ext uri="{FF2B5EF4-FFF2-40B4-BE49-F238E27FC236}">
                  <a16:creationId xmlns:a16="http://schemas.microsoft.com/office/drawing/2014/main" id="{49C294FF-0F69-4389-AF81-286E93B8C227}"/>
                </a:ext>
              </a:extLst>
            </p:cNvPr>
            <p:cNvSpPr/>
            <p:nvPr/>
          </p:nvSpPr>
          <p:spPr>
            <a:xfrm>
              <a:off x="7245809" y="3380318"/>
              <a:ext cx="180000" cy="97362"/>
            </a:xfrm>
            <a:prstGeom prst="blockArc">
              <a:avLst>
                <a:gd name="adj1" fmla="val 17733589"/>
                <a:gd name="adj2" fmla="val 13624597"/>
                <a:gd name="adj3" fmla="val 32799"/>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6" name="拱形 15">
              <a:extLst>
                <a:ext uri="{FF2B5EF4-FFF2-40B4-BE49-F238E27FC236}">
                  <a16:creationId xmlns:a16="http://schemas.microsoft.com/office/drawing/2014/main" id="{BB5F5B69-9542-4F00-814C-C5FC71C19688}"/>
                </a:ext>
              </a:extLst>
            </p:cNvPr>
            <p:cNvSpPr/>
            <p:nvPr/>
          </p:nvSpPr>
          <p:spPr>
            <a:xfrm>
              <a:off x="7245809" y="3331637"/>
              <a:ext cx="180000" cy="97362"/>
            </a:xfrm>
            <a:prstGeom prst="blockArc">
              <a:avLst>
                <a:gd name="adj1" fmla="val 17733589"/>
                <a:gd name="adj2" fmla="val 13624597"/>
                <a:gd name="adj3" fmla="val 32799"/>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7" name="拱形 16">
              <a:extLst>
                <a:ext uri="{FF2B5EF4-FFF2-40B4-BE49-F238E27FC236}">
                  <a16:creationId xmlns:a16="http://schemas.microsoft.com/office/drawing/2014/main" id="{1D60FE0C-D640-4B2F-9D17-F05117DBC7DA}"/>
                </a:ext>
              </a:extLst>
            </p:cNvPr>
            <p:cNvSpPr/>
            <p:nvPr/>
          </p:nvSpPr>
          <p:spPr>
            <a:xfrm>
              <a:off x="7245809" y="3278381"/>
              <a:ext cx="180000" cy="97362"/>
            </a:xfrm>
            <a:prstGeom prst="blockArc">
              <a:avLst>
                <a:gd name="adj1" fmla="val 17733589"/>
                <a:gd name="adj2" fmla="val 13624597"/>
                <a:gd name="adj3" fmla="val 32799"/>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8" name="手繪多邊形: 圖案 17">
              <a:extLst>
                <a:ext uri="{FF2B5EF4-FFF2-40B4-BE49-F238E27FC236}">
                  <a16:creationId xmlns:a16="http://schemas.microsoft.com/office/drawing/2014/main" id="{3ED7FA59-F692-4F39-AB43-71D9CD48CE30}"/>
                </a:ext>
              </a:extLst>
            </p:cNvPr>
            <p:cNvSpPr/>
            <p:nvPr/>
          </p:nvSpPr>
          <p:spPr>
            <a:xfrm flipH="1" flipV="1">
              <a:off x="7149157" y="3441015"/>
              <a:ext cx="373304" cy="149885"/>
            </a:xfrm>
            <a:custGeom>
              <a:avLst/>
              <a:gdLst>
                <a:gd name="connsiteX0" fmla="*/ 0 w 71919"/>
                <a:gd name="connsiteY0" fmla="*/ 0 h 174661"/>
                <a:gd name="connsiteX1" fmla="*/ 20549 w 71919"/>
                <a:gd name="connsiteY1" fmla="*/ 102742 h 174661"/>
                <a:gd name="connsiteX2" fmla="*/ 41097 w 71919"/>
                <a:gd name="connsiteY2" fmla="*/ 133564 h 174661"/>
                <a:gd name="connsiteX3" fmla="*/ 71919 w 71919"/>
                <a:gd name="connsiteY3" fmla="*/ 174661 h 174661"/>
                <a:gd name="connsiteX0" fmla="*/ 0 w 71919"/>
                <a:gd name="connsiteY0" fmla="*/ 0 h 174661"/>
                <a:gd name="connsiteX1" fmla="*/ 20549 w 71919"/>
                <a:gd name="connsiteY1" fmla="*/ 102742 h 174661"/>
                <a:gd name="connsiteX2" fmla="*/ 71919 w 71919"/>
                <a:gd name="connsiteY2" fmla="*/ 174661 h 174661"/>
                <a:gd name="connsiteX0" fmla="*/ 0 w 84627"/>
                <a:gd name="connsiteY0" fmla="*/ 0 h 174661"/>
                <a:gd name="connsiteX1" fmla="*/ 81946 w 84627"/>
                <a:gd name="connsiteY1" fmla="*/ 55144 h 174661"/>
                <a:gd name="connsiteX2" fmla="*/ 71919 w 84627"/>
                <a:gd name="connsiteY2" fmla="*/ 174661 h 174661"/>
                <a:gd name="connsiteX0" fmla="*/ 0 w 84627"/>
                <a:gd name="connsiteY0" fmla="*/ 0 h 174661"/>
                <a:gd name="connsiteX1" fmla="*/ 81946 w 84627"/>
                <a:gd name="connsiteY1" fmla="*/ 55144 h 174661"/>
                <a:gd name="connsiteX2" fmla="*/ 71919 w 84627"/>
                <a:gd name="connsiteY2" fmla="*/ 174661 h 174661"/>
                <a:gd name="connsiteX0" fmla="*/ 0 w 85099"/>
                <a:gd name="connsiteY0" fmla="*/ 0 h 168949"/>
                <a:gd name="connsiteX1" fmla="*/ 81946 w 85099"/>
                <a:gd name="connsiteY1" fmla="*/ 55144 h 168949"/>
                <a:gd name="connsiteX2" fmla="*/ 75427 w 85099"/>
                <a:gd name="connsiteY2" fmla="*/ 168949 h 168949"/>
                <a:gd name="connsiteX0" fmla="*/ 0 w 86737"/>
                <a:gd name="connsiteY0" fmla="*/ 0 h 168949"/>
                <a:gd name="connsiteX1" fmla="*/ 81946 w 86737"/>
                <a:gd name="connsiteY1" fmla="*/ 55144 h 168949"/>
                <a:gd name="connsiteX2" fmla="*/ 75427 w 86737"/>
                <a:gd name="connsiteY2" fmla="*/ 168949 h 168949"/>
                <a:gd name="connsiteX0" fmla="*/ 0 w 75806"/>
                <a:gd name="connsiteY0" fmla="*/ 0 h 168949"/>
                <a:gd name="connsiteX1" fmla="*/ 46862 w 75806"/>
                <a:gd name="connsiteY1" fmla="*/ 64664 h 168949"/>
                <a:gd name="connsiteX2" fmla="*/ 75427 w 75806"/>
                <a:gd name="connsiteY2" fmla="*/ 168949 h 168949"/>
                <a:gd name="connsiteX0" fmla="*/ 0 w 75427"/>
                <a:gd name="connsiteY0" fmla="*/ 0 h 168949"/>
                <a:gd name="connsiteX1" fmla="*/ 75427 w 75427"/>
                <a:gd name="connsiteY1" fmla="*/ 168949 h 168949"/>
                <a:gd name="connsiteX0" fmla="*/ 0 w 75427"/>
                <a:gd name="connsiteY0" fmla="*/ 0 h 168949"/>
                <a:gd name="connsiteX1" fmla="*/ 75427 w 75427"/>
                <a:gd name="connsiteY1" fmla="*/ 168949 h 168949"/>
                <a:gd name="connsiteX0" fmla="*/ 0 w 67148"/>
                <a:gd name="connsiteY0" fmla="*/ 0 h 107331"/>
                <a:gd name="connsiteX1" fmla="*/ 67148 w 67148"/>
                <a:gd name="connsiteY1" fmla="*/ 107331 h 107331"/>
                <a:gd name="connsiteX0" fmla="*/ 0 w 67148"/>
                <a:gd name="connsiteY0" fmla="*/ 0 h 107331"/>
                <a:gd name="connsiteX1" fmla="*/ 67148 w 67148"/>
                <a:gd name="connsiteY1" fmla="*/ 107331 h 107331"/>
                <a:gd name="connsiteX0" fmla="*/ 0 w 67148"/>
                <a:gd name="connsiteY0" fmla="*/ 0 h 107331"/>
                <a:gd name="connsiteX1" fmla="*/ 67148 w 67148"/>
                <a:gd name="connsiteY1" fmla="*/ 107331 h 107331"/>
                <a:gd name="connsiteX0" fmla="*/ 0 w 67148"/>
                <a:gd name="connsiteY0" fmla="*/ 0 h 107331"/>
                <a:gd name="connsiteX1" fmla="*/ 67148 w 67148"/>
                <a:gd name="connsiteY1" fmla="*/ 107331 h 107331"/>
                <a:gd name="connsiteX0" fmla="*/ 0 w 145823"/>
                <a:gd name="connsiteY0" fmla="*/ 0 h 75536"/>
                <a:gd name="connsiteX1" fmla="*/ 145823 w 145823"/>
                <a:gd name="connsiteY1" fmla="*/ 75536 h 75536"/>
                <a:gd name="connsiteX0" fmla="*/ 0 w 145823"/>
                <a:gd name="connsiteY0" fmla="*/ 8262 h 83798"/>
                <a:gd name="connsiteX1" fmla="*/ 145823 w 145823"/>
                <a:gd name="connsiteY1" fmla="*/ 83798 h 83798"/>
                <a:gd name="connsiteX0" fmla="*/ 0 w 125368"/>
                <a:gd name="connsiteY0" fmla="*/ 20418 h 51440"/>
                <a:gd name="connsiteX1" fmla="*/ 125368 w 125368"/>
                <a:gd name="connsiteY1" fmla="*/ 51440 h 51440"/>
              </a:gdLst>
              <a:ahLst/>
              <a:cxnLst>
                <a:cxn ang="0">
                  <a:pos x="connsiteX0" y="connsiteY0"/>
                </a:cxn>
                <a:cxn ang="0">
                  <a:pos x="connsiteX1" y="connsiteY1"/>
                </a:cxn>
              </a:cxnLst>
              <a:rect l="l" t="t" r="r" b="b"/>
              <a:pathLst>
                <a:path w="125368" h="51440">
                  <a:moveTo>
                    <a:pt x="0" y="20418"/>
                  </a:moveTo>
                  <a:cubicBezTo>
                    <a:pt x="48026" y="-3156"/>
                    <a:pt x="110871" y="-20281"/>
                    <a:pt x="125368" y="51440"/>
                  </a:cubicBezTo>
                </a:path>
              </a:pathLst>
            </a:custGeom>
            <a:noFill/>
            <a:ln w="57150">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拱形 18">
              <a:extLst>
                <a:ext uri="{FF2B5EF4-FFF2-40B4-BE49-F238E27FC236}">
                  <a16:creationId xmlns:a16="http://schemas.microsoft.com/office/drawing/2014/main" id="{7D0470A2-8553-4944-BEF0-174A35EF28F5}"/>
                </a:ext>
              </a:extLst>
            </p:cNvPr>
            <p:cNvSpPr/>
            <p:nvPr/>
          </p:nvSpPr>
          <p:spPr>
            <a:xfrm>
              <a:off x="7245809" y="3222259"/>
              <a:ext cx="180000" cy="97362"/>
            </a:xfrm>
            <a:prstGeom prst="blockArc">
              <a:avLst>
                <a:gd name="adj1" fmla="val 17733589"/>
                <a:gd name="adj2" fmla="val 13624597"/>
                <a:gd name="adj3" fmla="val 32799"/>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20" name="矩形 19">
            <a:hlinkClick r:id="rId3" action="ppaction://hlinksldjump"/>
            <a:extLst>
              <a:ext uri="{FF2B5EF4-FFF2-40B4-BE49-F238E27FC236}">
                <a16:creationId xmlns:a16="http://schemas.microsoft.com/office/drawing/2014/main" id="{B067ED46-8BAC-4BA4-A83A-5CFF3E39600F}"/>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3" action="ppaction://hlinksldjump"/>
              </a:rPr>
              <a:t>目錄</a:t>
            </a:r>
            <a:endParaRPr lang="zh-TW" altLang="en-US" dirty="0">
              <a:solidFill>
                <a:sysClr val="windowText" lastClr="000000"/>
              </a:solidFill>
            </a:endParaRPr>
          </a:p>
        </p:txBody>
      </p:sp>
      <p:sp>
        <p:nvSpPr>
          <p:cNvPr id="3" name="矩形 2">
            <a:extLst>
              <a:ext uri="{FF2B5EF4-FFF2-40B4-BE49-F238E27FC236}">
                <a16:creationId xmlns:a16="http://schemas.microsoft.com/office/drawing/2014/main" id="{59803764-28FB-4F19-A7C8-9DA7CEE4CC2B}"/>
              </a:ext>
            </a:extLst>
          </p:cNvPr>
          <p:cNvSpPr/>
          <p:nvPr/>
        </p:nvSpPr>
        <p:spPr>
          <a:xfrm>
            <a:off x="363532" y="915997"/>
            <a:ext cx="5624778" cy="2274854"/>
          </a:xfrm>
          <a:prstGeom prst="rect">
            <a:avLst/>
          </a:prstGeom>
        </p:spPr>
        <p:txBody>
          <a:bodyPr wrap="square">
            <a:spAutoFit/>
          </a:bodyPr>
          <a:lstStyle/>
          <a:p>
            <a:pPr lvl="0" defTabSz="914400" fontAlgn="base">
              <a:lnSpc>
                <a:spcPct val="120000"/>
              </a:lnSpc>
              <a:spcBef>
                <a:spcPts val="600"/>
              </a:spcBef>
            </a:pPr>
            <a:r>
              <a:rPr kumimoji="1" lang="zh-TW" altLang="en-US" sz="2000" dirty="0">
                <a:latin typeface="微軟正黑體" panose="020B0604030504040204" pitchFamily="34" charset="-120"/>
                <a:ea typeface="微軟正黑體" panose="020B0604030504040204" pitchFamily="34" charset="-120"/>
                <a:cs typeface="Times New Roman" pitchFamily="18" charset="0"/>
              </a:rPr>
              <a:t>搖呀搖，搖過呼拉圈的人一定知道，欲使呼拉圈不因重力跌落地上，或呼拉圈快要停止時，需要使用一點腰際的搖擺力量，使呼拉圈得以持續轉動下去。我們可利用類似的方法，使陀螺環中的小環持續繞著大環旋轉，且不致垂落到大環的最底端。</a:t>
            </a:r>
            <a:endParaRPr kumimoji="1" lang="en-US" altLang="zh-TW" sz="2000" dirty="0">
              <a:solidFill>
                <a:srgbClr val="00B0F0"/>
              </a:solidFill>
              <a:latin typeface="微軟正黑體" panose="020B0604030504040204" pitchFamily="34" charset="-120"/>
              <a:ea typeface="微軟正黑體" panose="020B0604030504040204" pitchFamily="34" charset="-120"/>
              <a:cs typeface="Times New Roman" pitchFamily="18" charset="0"/>
            </a:endParaRPr>
          </a:p>
        </p:txBody>
      </p:sp>
    </p:spTree>
    <p:extLst>
      <p:ext uri="{BB962C8B-B14F-4D97-AF65-F5344CB8AC3E}">
        <p14:creationId xmlns:p14="http://schemas.microsoft.com/office/powerpoint/2010/main" val="1567357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9972" y="108157"/>
            <a:ext cx="6466936" cy="807840"/>
          </a:xfrm>
        </p:spPr>
        <p:txBody>
          <a:bodyPr/>
          <a:lstStyle/>
          <a:p>
            <a:r>
              <a:rPr lang="zh-TW" altLang="en-US" dirty="0">
                <a:solidFill>
                  <a:srgbClr val="0033CC"/>
                </a:solidFill>
              </a:rPr>
              <a:t>大環轉小環 </a:t>
            </a:r>
            <a:r>
              <a:rPr lang="en-US" altLang="zh-TW" dirty="0">
                <a:solidFill>
                  <a:srgbClr val="0033CC"/>
                </a:solidFill>
              </a:rPr>
              <a:t>Chatter-ring</a:t>
            </a:r>
            <a:endParaRPr lang="zh-TW" altLang="en-US" dirty="0">
              <a:solidFill>
                <a:srgbClr val="0033CC"/>
              </a:solidFill>
            </a:endParaRPr>
          </a:p>
        </p:txBody>
      </p:sp>
      <p:sp>
        <p:nvSpPr>
          <p:cNvPr id="7" name="文字方塊 9">
            <a:extLst>
              <a:ext uri="{FF2B5EF4-FFF2-40B4-BE49-F238E27FC236}">
                <a16:creationId xmlns:a16="http://schemas.microsoft.com/office/drawing/2014/main" id="{D1F9E5C8-346E-4901-B4FA-67739D89F4C6}"/>
              </a:ext>
            </a:extLst>
          </p:cNvPr>
          <p:cNvSpPr txBox="1">
            <a:spLocks noChangeArrowheads="1"/>
          </p:cNvSpPr>
          <p:nvPr/>
        </p:nvSpPr>
        <p:spPr bwMode="auto">
          <a:xfrm>
            <a:off x="262026" y="2529509"/>
            <a:ext cx="8736149" cy="4567789"/>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spcBef>
                <a:spcPts val="600"/>
              </a:spcBef>
            </a:pPr>
            <a:r>
              <a:rPr lang="zh-TW" altLang="en-US"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177800" lvl="0" indent="-177800">
              <a:lnSpc>
                <a:spcPct val="120000"/>
              </a:lnSpc>
              <a:buFont typeface="Wingdings" pitchFamily="2" charset="2"/>
              <a:buChar char="Ø"/>
            </a:pPr>
            <a:r>
              <a:rPr lang="zh-TW" altLang="zh-TW" sz="2000" dirty="0">
                <a:latin typeface="微軟正黑體" panose="020B0604030504040204" pitchFamily="34" charset="-120"/>
                <a:ea typeface="微軟正黑體" panose="020B0604030504040204" pitchFamily="34" charset="-120"/>
              </a:rPr>
              <a:t>什麼因素使得小環能夠繞大環一直轉且不下墜？</a:t>
            </a:r>
          </a:p>
          <a:p>
            <a:pPr marL="177800" lvl="0" indent="-177800">
              <a:lnSpc>
                <a:spcPct val="120000"/>
              </a:lnSpc>
              <a:buFont typeface="Wingdings" pitchFamily="2" charset="2"/>
              <a:buChar char="Ø"/>
            </a:pPr>
            <a:r>
              <a:rPr lang="zh-TW" altLang="zh-TW" sz="2000" dirty="0">
                <a:latin typeface="微軟正黑體" panose="020B0604030504040204" pitchFamily="34" charset="-120"/>
                <a:ea typeface="微軟正黑體" panose="020B0604030504040204" pitchFamily="34" charset="-120"/>
              </a:rPr>
              <a:t>若大環和小環之間無摩擦力，或磨擦力很小的話，會有什麼不同的實驗現象？</a:t>
            </a:r>
          </a:p>
          <a:p>
            <a:pPr marL="177800" lvl="0" indent="-177800">
              <a:lnSpc>
                <a:spcPct val="120000"/>
              </a:lnSpc>
              <a:buFont typeface="Wingdings" pitchFamily="2" charset="2"/>
              <a:buChar char="Ø"/>
            </a:pPr>
            <a:r>
              <a:rPr lang="zh-TW" altLang="zh-TW" sz="2000" dirty="0">
                <a:latin typeface="微軟正黑體" panose="020B0604030504040204" pitchFamily="34" charset="-120"/>
                <a:ea typeface="微軟正黑體" panose="020B0604030504040204" pitchFamily="34" charset="-120"/>
              </a:rPr>
              <a:t>如果改變小環的半徑</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重量</a:t>
            </a:r>
            <a:r>
              <a:rPr lang="zh-TW" altLang="zh-TW" sz="2000" dirty="0">
                <a:latin typeface="微軟正黑體" panose="020B0604030504040204" pitchFamily="34" charset="-120"/>
                <a:ea typeface="微軟正黑體" panose="020B0604030504040204" pitchFamily="34" charset="-120"/>
              </a:rPr>
              <a:t>，是否還能產生同樣的現象？半徑小者、還是半徑大者容易維持大環繞小環的運動？</a:t>
            </a:r>
          </a:p>
          <a:p>
            <a:pPr marL="177800" lvl="0" indent="-177800">
              <a:lnSpc>
                <a:spcPct val="120000"/>
              </a:lnSpc>
              <a:buFont typeface="Wingdings" pitchFamily="2" charset="2"/>
              <a:buChar char="Ø"/>
            </a:pPr>
            <a:r>
              <a:rPr lang="zh-TW" altLang="zh-TW" sz="2000" dirty="0">
                <a:latin typeface="微軟正黑體" panose="020B0604030504040204" pitchFamily="34" charset="-120"/>
                <a:ea typeface="微軟正黑體" panose="020B0604030504040204" pitchFamily="34" charset="-120"/>
              </a:rPr>
              <a:t>改變環的材質，如換成其他材料，如木環或塑膠環，是否還能很容易地產生同樣的現象？</a:t>
            </a:r>
          </a:p>
          <a:p>
            <a:pPr marL="177800" lvl="0" indent="-177800">
              <a:lnSpc>
                <a:spcPct val="120000"/>
              </a:lnSpc>
              <a:buFont typeface="Wingdings" pitchFamily="2" charset="2"/>
              <a:buChar char="Ø"/>
            </a:pPr>
            <a:r>
              <a:rPr lang="zh-TW" altLang="zh-TW" sz="2000" dirty="0">
                <a:latin typeface="微軟正黑體" panose="020B0604030504040204" pitchFamily="34" charset="-120"/>
                <a:ea typeface="微軟正黑體" panose="020B0604030504040204" pitchFamily="34" charset="-120"/>
              </a:rPr>
              <a:t>您能從日常生活中或工業器具中發現類似的現象嗎？</a:t>
            </a:r>
            <a:endParaRPr lang="en-US" altLang="zh-TW" sz="2000" dirty="0">
              <a:latin typeface="微軟正黑體" panose="020B0604030504040204" pitchFamily="34" charset="-120"/>
              <a:ea typeface="微軟正黑體" panose="020B0604030504040204" pitchFamily="34" charset="-120"/>
            </a:endParaRPr>
          </a:p>
          <a:p>
            <a:pPr marL="177800" lvl="0" indent="-177800">
              <a:lnSpc>
                <a:spcPct val="120000"/>
              </a:lnSpc>
              <a:buFont typeface="Wingdings" pitchFamily="2" charset="2"/>
              <a:buChar char="Ø"/>
            </a:pPr>
            <a:r>
              <a:rPr lang="zh-TW" altLang="zh-TW" sz="2000" dirty="0">
                <a:latin typeface="微軟正黑體" panose="020B0604030504040204" pitchFamily="34" charset="-120"/>
                <a:ea typeface="微軟正黑體" panose="020B0604030504040204" pitchFamily="34" charset="-120"/>
              </a:rPr>
              <a:t>您認為此有趣的物理有何應用？</a:t>
            </a:r>
            <a:endParaRPr lang="en-US" altLang="zh-TW" sz="2000" dirty="0">
              <a:latin typeface="微軟正黑體" panose="020B0604030504040204" pitchFamily="34" charset="-120"/>
              <a:ea typeface="微軟正黑體" panose="020B0604030504040204" pitchFamily="34" charset="-120"/>
            </a:endParaRPr>
          </a:p>
          <a:p>
            <a:pPr lvl="0">
              <a:lnSpc>
                <a:spcPct val="120000"/>
              </a:lnSpc>
              <a:spcBef>
                <a:spcPts val="600"/>
              </a:spcBef>
              <a:buFont typeface="Wingdings" pitchFamily="2" charset="2"/>
              <a:buChar char="Ø"/>
            </a:pPr>
            <a:r>
              <a:rPr lang="zh-TW" altLang="en-US" sz="2000" b="1" dirty="0">
                <a:solidFill>
                  <a:srgbClr val="0000FF"/>
                </a:solidFill>
                <a:latin typeface="微軟正黑體" panose="020B0604030504040204" pitchFamily="34" charset="-120"/>
                <a:ea typeface="微軟正黑體" panose="020B0604030504040204" pitchFamily="34" charset="-120"/>
              </a:rPr>
              <a:t>參考網頁</a:t>
            </a:r>
            <a:r>
              <a:rPr lang="en-US" altLang="zh-TW" sz="2000" b="1" dirty="0">
                <a:solidFill>
                  <a:srgbClr val="0000FF"/>
                </a:solidFill>
                <a:latin typeface="微軟正黑體" panose="020B0604030504040204" pitchFamily="34" charset="-120"/>
                <a:ea typeface="微軟正黑體" panose="020B0604030504040204" pitchFamily="34" charset="-120"/>
              </a:rPr>
              <a:t>: </a:t>
            </a:r>
            <a:r>
              <a:rPr lang="en-US" altLang="zh-TW" sz="2000" dirty="0">
                <a:latin typeface="微軟正黑體" panose="020B0604030504040204" pitchFamily="34" charset="-120"/>
                <a:ea typeface="微軟正黑體" panose="020B0604030504040204" pitchFamily="34" charset="-120"/>
              </a:rPr>
              <a:t>Gyro ring, jitter ring, Chatter ring (</a:t>
            </a:r>
            <a:r>
              <a:rPr lang="en-US" altLang="zh-TW" sz="2000" dirty="0">
                <a:latin typeface="微軟正黑體" panose="020B0604030504040204" pitchFamily="34" charset="-120"/>
                <a:ea typeface="微軟正黑體" panose="020B0604030504040204" pitchFamily="34" charset="-120"/>
                <a:hlinkClick r:id="rId2"/>
              </a:rPr>
              <a:t>https://en.wikipedia.org/wiki/Chatter_ring</a:t>
            </a:r>
            <a:r>
              <a:rPr lang="en-US" altLang="zh-TW" sz="2000" dirty="0">
                <a:latin typeface="微軟正黑體" panose="020B0604030504040204" pitchFamily="34" charset="-120"/>
                <a:ea typeface="微軟正黑體" panose="020B0604030504040204" pitchFamily="34" charset="-120"/>
              </a:rPr>
              <a:t>)</a:t>
            </a:r>
            <a:endParaRPr lang="zh-TW" altLang="en-US" sz="2000" dirty="0">
              <a:latin typeface="微軟正黑體" panose="020B0604030504040204" pitchFamily="34" charset="-120"/>
              <a:ea typeface="微軟正黑體" panose="020B0604030504040204" pitchFamily="34" charset="-120"/>
            </a:endParaRPr>
          </a:p>
        </p:txBody>
      </p:sp>
      <p:grpSp>
        <p:nvGrpSpPr>
          <p:cNvPr id="6" name="群組 5">
            <a:extLst>
              <a:ext uri="{FF2B5EF4-FFF2-40B4-BE49-F238E27FC236}">
                <a16:creationId xmlns:a16="http://schemas.microsoft.com/office/drawing/2014/main" id="{04771696-4DCF-4552-9AE2-7C74D89D5FFC}"/>
              </a:ext>
            </a:extLst>
          </p:cNvPr>
          <p:cNvGrpSpPr/>
          <p:nvPr/>
        </p:nvGrpSpPr>
        <p:grpSpPr>
          <a:xfrm>
            <a:off x="7526976" y="807183"/>
            <a:ext cx="1304117" cy="1824987"/>
            <a:chOff x="10536013" y="3111500"/>
            <a:chExt cx="1304117" cy="1824987"/>
          </a:xfrm>
        </p:grpSpPr>
        <p:sp>
          <p:nvSpPr>
            <p:cNvPr id="9" name="圓形: 空心 8">
              <a:extLst>
                <a:ext uri="{FF2B5EF4-FFF2-40B4-BE49-F238E27FC236}">
                  <a16:creationId xmlns:a16="http://schemas.microsoft.com/office/drawing/2014/main" id="{AC06B0F0-4E87-4347-9B61-5B44063A8C43}"/>
                </a:ext>
              </a:extLst>
            </p:cNvPr>
            <p:cNvSpPr/>
            <p:nvPr/>
          </p:nvSpPr>
          <p:spPr>
            <a:xfrm>
              <a:off x="10693764" y="3111500"/>
              <a:ext cx="1049300" cy="1824987"/>
            </a:xfrm>
            <a:prstGeom prst="donut">
              <a:avLst>
                <a:gd name="adj" fmla="val 45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 name="手繪多邊形: 圖案 13">
              <a:extLst>
                <a:ext uri="{FF2B5EF4-FFF2-40B4-BE49-F238E27FC236}">
                  <a16:creationId xmlns:a16="http://schemas.microsoft.com/office/drawing/2014/main" id="{A37B533C-2CAE-47FB-A41C-B8AAC80084D9}"/>
                </a:ext>
              </a:extLst>
            </p:cNvPr>
            <p:cNvSpPr/>
            <p:nvPr/>
          </p:nvSpPr>
          <p:spPr>
            <a:xfrm>
              <a:off x="11801889" y="3660703"/>
              <a:ext cx="38241" cy="550950"/>
            </a:xfrm>
            <a:custGeom>
              <a:avLst/>
              <a:gdLst>
                <a:gd name="connsiteX0" fmla="*/ 0 w 71919"/>
                <a:gd name="connsiteY0" fmla="*/ 0 h 174661"/>
                <a:gd name="connsiteX1" fmla="*/ 20549 w 71919"/>
                <a:gd name="connsiteY1" fmla="*/ 102742 h 174661"/>
                <a:gd name="connsiteX2" fmla="*/ 41097 w 71919"/>
                <a:gd name="connsiteY2" fmla="*/ 133564 h 174661"/>
                <a:gd name="connsiteX3" fmla="*/ 71919 w 71919"/>
                <a:gd name="connsiteY3" fmla="*/ 174661 h 174661"/>
                <a:gd name="connsiteX0" fmla="*/ 0 w 71919"/>
                <a:gd name="connsiteY0" fmla="*/ 0 h 174661"/>
                <a:gd name="connsiteX1" fmla="*/ 20549 w 71919"/>
                <a:gd name="connsiteY1" fmla="*/ 102742 h 174661"/>
                <a:gd name="connsiteX2" fmla="*/ 71919 w 71919"/>
                <a:gd name="connsiteY2" fmla="*/ 174661 h 174661"/>
                <a:gd name="connsiteX0" fmla="*/ 0 w 84627"/>
                <a:gd name="connsiteY0" fmla="*/ 0 h 174661"/>
                <a:gd name="connsiteX1" fmla="*/ 81946 w 84627"/>
                <a:gd name="connsiteY1" fmla="*/ 55144 h 174661"/>
                <a:gd name="connsiteX2" fmla="*/ 71919 w 84627"/>
                <a:gd name="connsiteY2" fmla="*/ 174661 h 174661"/>
                <a:gd name="connsiteX0" fmla="*/ 0 w 84627"/>
                <a:gd name="connsiteY0" fmla="*/ 0 h 174661"/>
                <a:gd name="connsiteX1" fmla="*/ 81946 w 84627"/>
                <a:gd name="connsiteY1" fmla="*/ 55144 h 174661"/>
                <a:gd name="connsiteX2" fmla="*/ 71919 w 84627"/>
                <a:gd name="connsiteY2" fmla="*/ 174661 h 174661"/>
                <a:gd name="connsiteX0" fmla="*/ 0 w 85099"/>
                <a:gd name="connsiteY0" fmla="*/ 0 h 168949"/>
                <a:gd name="connsiteX1" fmla="*/ 81946 w 85099"/>
                <a:gd name="connsiteY1" fmla="*/ 55144 h 168949"/>
                <a:gd name="connsiteX2" fmla="*/ 75427 w 85099"/>
                <a:gd name="connsiteY2" fmla="*/ 168949 h 168949"/>
                <a:gd name="connsiteX0" fmla="*/ 0 w 86737"/>
                <a:gd name="connsiteY0" fmla="*/ 0 h 168949"/>
                <a:gd name="connsiteX1" fmla="*/ 81946 w 86737"/>
                <a:gd name="connsiteY1" fmla="*/ 55144 h 168949"/>
                <a:gd name="connsiteX2" fmla="*/ 75427 w 86737"/>
                <a:gd name="connsiteY2" fmla="*/ 168949 h 168949"/>
                <a:gd name="connsiteX0" fmla="*/ 0 w 75806"/>
                <a:gd name="connsiteY0" fmla="*/ 0 h 168949"/>
                <a:gd name="connsiteX1" fmla="*/ 46862 w 75806"/>
                <a:gd name="connsiteY1" fmla="*/ 64664 h 168949"/>
                <a:gd name="connsiteX2" fmla="*/ 75427 w 75806"/>
                <a:gd name="connsiteY2" fmla="*/ 168949 h 168949"/>
                <a:gd name="connsiteX0" fmla="*/ 0 w 75427"/>
                <a:gd name="connsiteY0" fmla="*/ 0 h 168949"/>
                <a:gd name="connsiteX1" fmla="*/ 75427 w 75427"/>
                <a:gd name="connsiteY1" fmla="*/ 168949 h 168949"/>
                <a:gd name="connsiteX0" fmla="*/ 0 w 75427"/>
                <a:gd name="connsiteY0" fmla="*/ 0 h 168949"/>
                <a:gd name="connsiteX1" fmla="*/ 75427 w 75427"/>
                <a:gd name="connsiteY1" fmla="*/ 168949 h 168949"/>
                <a:gd name="connsiteX0" fmla="*/ 0 w 67148"/>
                <a:gd name="connsiteY0" fmla="*/ 0 h 107331"/>
                <a:gd name="connsiteX1" fmla="*/ 67148 w 67148"/>
                <a:gd name="connsiteY1" fmla="*/ 107331 h 107331"/>
                <a:gd name="connsiteX0" fmla="*/ 0 w 67148"/>
                <a:gd name="connsiteY0" fmla="*/ 0 h 107331"/>
                <a:gd name="connsiteX1" fmla="*/ 67148 w 67148"/>
                <a:gd name="connsiteY1" fmla="*/ 107331 h 107331"/>
                <a:gd name="connsiteX0" fmla="*/ 0 w 67148"/>
                <a:gd name="connsiteY0" fmla="*/ 0 h 107331"/>
                <a:gd name="connsiteX1" fmla="*/ 67148 w 67148"/>
                <a:gd name="connsiteY1" fmla="*/ 107331 h 107331"/>
                <a:gd name="connsiteX0" fmla="*/ 0 w 67148"/>
                <a:gd name="connsiteY0" fmla="*/ 0 h 107331"/>
                <a:gd name="connsiteX1" fmla="*/ 67148 w 67148"/>
                <a:gd name="connsiteY1" fmla="*/ 107331 h 107331"/>
                <a:gd name="connsiteX0" fmla="*/ 0 w 67148"/>
                <a:gd name="connsiteY0" fmla="*/ 0 h 107331"/>
                <a:gd name="connsiteX1" fmla="*/ 67148 w 67148"/>
                <a:gd name="connsiteY1" fmla="*/ 107331 h 107331"/>
                <a:gd name="connsiteX0" fmla="*/ 0 w 18550"/>
                <a:gd name="connsiteY0" fmla="*/ 0 h 102097"/>
                <a:gd name="connsiteX1" fmla="*/ 12897 w 18550"/>
                <a:gd name="connsiteY1" fmla="*/ 102097 h 102097"/>
                <a:gd name="connsiteX0" fmla="*/ 0 w 12897"/>
                <a:gd name="connsiteY0" fmla="*/ 0 h 102097"/>
                <a:gd name="connsiteX1" fmla="*/ 12897 w 12897"/>
                <a:gd name="connsiteY1" fmla="*/ 102097 h 102097"/>
                <a:gd name="connsiteX0" fmla="*/ 521 w 5582"/>
                <a:gd name="connsiteY0" fmla="*/ 0 h 102097"/>
                <a:gd name="connsiteX1" fmla="*/ 5582 w 5582"/>
                <a:gd name="connsiteY1" fmla="*/ 102097 h 102097"/>
                <a:gd name="connsiteX0" fmla="*/ 0 w 11697"/>
                <a:gd name="connsiteY0" fmla="*/ 0 h 10000"/>
                <a:gd name="connsiteX1" fmla="*/ 9067 w 11697"/>
                <a:gd name="connsiteY1" fmla="*/ 10000 h 10000"/>
                <a:gd name="connsiteX0" fmla="*/ 0 w 11697"/>
                <a:gd name="connsiteY0" fmla="*/ 0 h 10000"/>
                <a:gd name="connsiteX1" fmla="*/ 9067 w 11697"/>
                <a:gd name="connsiteY1" fmla="*/ 10000 h 10000"/>
              </a:gdLst>
              <a:ahLst/>
              <a:cxnLst>
                <a:cxn ang="0">
                  <a:pos x="connsiteX0" y="connsiteY0"/>
                </a:cxn>
                <a:cxn ang="0">
                  <a:pos x="connsiteX1" y="connsiteY1"/>
                </a:cxn>
              </a:cxnLst>
              <a:rect l="l" t="t" r="r" b="b"/>
              <a:pathLst>
                <a:path w="11697" h="10000">
                  <a:moveTo>
                    <a:pt x="0" y="0"/>
                  </a:moveTo>
                  <a:cubicBezTo>
                    <a:pt x="18062" y="3889"/>
                    <a:pt x="10093" y="6179"/>
                    <a:pt x="9067" y="10000"/>
                  </a:cubicBezTo>
                </a:path>
              </a:pathLst>
            </a:custGeom>
            <a:noFill/>
            <a:ln w="571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拱形 14">
              <a:extLst>
                <a:ext uri="{FF2B5EF4-FFF2-40B4-BE49-F238E27FC236}">
                  <a16:creationId xmlns:a16="http://schemas.microsoft.com/office/drawing/2014/main" id="{49C294FF-0F69-4389-AF81-286E93B8C227}"/>
                </a:ext>
              </a:extLst>
            </p:cNvPr>
            <p:cNvSpPr/>
            <p:nvPr/>
          </p:nvSpPr>
          <p:spPr>
            <a:xfrm>
              <a:off x="10632665" y="3975312"/>
              <a:ext cx="180000" cy="97362"/>
            </a:xfrm>
            <a:prstGeom prst="blockArc">
              <a:avLst>
                <a:gd name="adj1" fmla="val 17733589"/>
                <a:gd name="adj2" fmla="val 13624597"/>
                <a:gd name="adj3" fmla="val 32799"/>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6" name="拱形 15">
              <a:extLst>
                <a:ext uri="{FF2B5EF4-FFF2-40B4-BE49-F238E27FC236}">
                  <a16:creationId xmlns:a16="http://schemas.microsoft.com/office/drawing/2014/main" id="{BB5F5B69-9542-4F00-814C-C5FC71C19688}"/>
                </a:ext>
              </a:extLst>
            </p:cNvPr>
            <p:cNvSpPr/>
            <p:nvPr/>
          </p:nvSpPr>
          <p:spPr>
            <a:xfrm>
              <a:off x="10632665" y="3926631"/>
              <a:ext cx="180000" cy="97362"/>
            </a:xfrm>
            <a:prstGeom prst="blockArc">
              <a:avLst>
                <a:gd name="adj1" fmla="val 17733589"/>
                <a:gd name="adj2" fmla="val 13624597"/>
                <a:gd name="adj3" fmla="val 32799"/>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7" name="拱形 16">
              <a:extLst>
                <a:ext uri="{FF2B5EF4-FFF2-40B4-BE49-F238E27FC236}">
                  <a16:creationId xmlns:a16="http://schemas.microsoft.com/office/drawing/2014/main" id="{1D60FE0C-D640-4B2F-9D17-F05117DBC7DA}"/>
                </a:ext>
              </a:extLst>
            </p:cNvPr>
            <p:cNvSpPr/>
            <p:nvPr/>
          </p:nvSpPr>
          <p:spPr>
            <a:xfrm>
              <a:off x="10632665" y="3873375"/>
              <a:ext cx="180000" cy="97362"/>
            </a:xfrm>
            <a:prstGeom prst="blockArc">
              <a:avLst>
                <a:gd name="adj1" fmla="val 17733589"/>
                <a:gd name="adj2" fmla="val 13624597"/>
                <a:gd name="adj3" fmla="val 32799"/>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8" name="手繪多邊形: 圖案 17">
              <a:extLst>
                <a:ext uri="{FF2B5EF4-FFF2-40B4-BE49-F238E27FC236}">
                  <a16:creationId xmlns:a16="http://schemas.microsoft.com/office/drawing/2014/main" id="{3ED7FA59-F692-4F39-AB43-71D9CD48CE30}"/>
                </a:ext>
              </a:extLst>
            </p:cNvPr>
            <p:cNvSpPr/>
            <p:nvPr/>
          </p:nvSpPr>
          <p:spPr>
            <a:xfrm flipH="1" flipV="1">
              <a:off x="10536013" y="4036009"/>
              <a:ext cx="373304" cy="149885"/>
            </a:xfrm>
            <a:custGeom>
              <a:avLst/>
              <a:gdLst>
                <a:gd name="connsiteX0" fmla="*/ 0 w 71919"/>
                <a:gd name="connsiteY0" fmla="*/ 0 h 174661"/>
                <a:gd name="connsiteX1" fmla="*/ 20549 w 71919"/>
                <a:gd name="connsiteY1" fmla="*/ 102742 h 174661"/>
                <a:gd name="connsiteX2" fmla="*/ 41097 w 71919"/>
                <a:gd name="connsiteY2" fmla="*/ 133564 h 174661"/>
                <a:gd name="connsiteX3" fmla="*/ 71919 w 71919"/>
                <a:gd name="connsiteY3" fmla="*/ 174661 h 174661"/>
                <a:gd name="connsiteX0" fmla="*/ 0 w 71919"/>
                <a:gd name="connsiteY0" fmla="*/ 0 h 174661"/>
                <a:gd name="connsiteX1" fmla="*/ 20549 w 71919"/>
                <a:gd name="connsiteY1" fmla="*/ 102742 h 174661"/>
                <a:gd name="connsiteX2" fmla="*/ 71919 w 71919"/>
                <a:gd name="connsiteY2" fmla="*/ 174661 h 174661"/>
                <a:gd name="connsiteX0" fmla="*/ 0 w 84627"/>
                <a:gd name="connsiteY0" fmla="*/ 0 h 174661"/>
                <a:gd name="connsiteX1" fmla="*/ 81946 w 84627"/>
                <a:gd name="connsiteY1" fmla="*/ 55144 h 174661"/>
                <a:gd name="connsiteX2" fmla="*/ 71919 w 84627"/>
                <a:gd name="connsiteY2" fmla="*/ 174661 h 174661"/>
                <a:gd name="connsiteX0" fmla="*/ 0 w 84627"/>
                <a:gd name="connsiteY0" fmla="*/ 0 h 174661"/>
                <a:gd name="connsiteX1" fmla="*/ 81946 w 84627"/>
                <a:gd name="connsiteY1" fmla="*/ 55144 h 174661"/>
                <a:gd name="connsiteX2" fmla="*/ 71919 w 84627"/>
                <a:gd name="connsiteY2" fmla="*/ 174661 h 174661"/>
                <a:gd name="connsiteX0" fmla="*/ 0 w 85099"/>
                <a:gd name="connsiteY0" fmla="*/ 0 h 168949"/>
                <a:gd name="connsiteX1" fmla="*/ 81946 w 85099"/>
                <a:gd name="connsiteY1" fmla="*/ 55144 h 168949"/>
                <a:gd name="connsiteX2" fmla="*/ 75427 w 85099"/>
                <a:gd name="connsiteY2" fmla="*/ 168949 h 168949"/>
                <a:gd name="connsiteX0" fmla="*/ 0 w 86737"/>
                <a:gd name="connsiteY0" fmla="*/ 0 h 168949"/>
                <a:gd name="connsiteX1" fmla="*/ 81946 w 86737"/>
                <a:gd name="connsiteY1" fmla="*/ 55144 h 168949"/>
                <a:gd name="connsiteX2" fmla="*/ 75427 w 86737"/>
                <a:gd name="connsiteY2" fmla="*/ 168949 h 168949"/>
                <a:gd name="connsiteX0" fmla="*/ 0 w 75806"/>
                <a:gd name="connsiteY0" fmla="*/ 0 h 168949"/>
                <a:gd name="connsiteX1" fmla="*/ 46862 w 75806"/>
                <a:gd name="connsiteY1" fmla="*/ 64664 h 168949"/>
                <a:gd name="connsiteX2" fmla="*/ 75427 w 75806"/>
                <a:gd name="connsiteY2" fmla="*/ 168949 h 168949"/>
                <a:gd name="connsiteX0" fmla="*/ 0 w 75427"/>
                <a:gd name="connsiteY0" fmla="*/ 0 h 168949"/>
                <a:gd name="connsiteX1" fmla="*/ 75427 w 75427"/>
                <a:gd name="connsiteY1" fmla="*/ 168949 h 168949"/>
                <a:gd name="connsiteX0" fmla="*/ 0 w 75427"/>
                <a:gd name="connsiteY0" fmla="*/ 0 h 168949"/>
                <a:gd name="connsiteX1" fmla="*/ 75427 w 75427"/>
                <a:gd name="connsiteY1" fmla="*/ 168949 h 168949"/>
                <a:gd name="connsiteX0" fmla="*/ 0 w 67148"/>
                <a:gd name="connsiteY0" fmla="*/ 0 h 107331"/>
                <a:gd name="connsiteX1" fmla="*/ 67148 w 67148"/>
                <a:gd name="connsiteY1" fmla="*/ 107331 h 107331"/>
                <a:gd name="connsiteX0" fmla="*/ 0 w 67148"/>
                <a:gd name="connsiteY0" fmla="*/ 0 h 107331"/>
                <a:gd name="connsiteX1" fmla="*/ 67148 w 67148"/>
                <a:gd name="connsiteY1" fmla="*/ 107331 h 107331"/>
                <a:gd name="connsiteX0" fmla="*/ 0 w 67148"/>
                <a:gd name="connsiteY0" fmla="*/ 0 h 107331"/>
                <a:gd name="connsiteX1" fmla="*/ 67148 w 67148"/>
                <a:gd name="connsiteY1" fmla="*/ 107331 h 107331"/>
                <a:gd name="connsiteX0" fmla="*/ 0 w 67148"/>
                <a:gd name="connsiteY0" fmla="*/ 0 h 107331"/>
                <a:gd name="connsiteX1" fmla="*/ 67148 w 67148"/>
                <a:gd name="connsiteY1" fmla="*/ 107331 h 107331"/>
                <a:gd name="connsiteX0" fmla="*/ 0 w 145823"/>
                <a:gd name="connsiteY0" fmla="*/ 0 h 75536"/>
                <a:gd name="connsiteX1" fmla="*/ 145823 w 145823"/>
                <a:gd name="connsiteY1" fmla="*/ 75536 h 75536"/>
                <a:gd name="connsiteX0" fmla="*/ 0 w 145823"/>
                <a:gd name="connsiteY0" fmla="*/ 8262 h 83798"/>
                <a:gd name="connsiteX1" fmla="*/ 145823 w 145823"/>
                <a:gd name="connsiteY1" fmla="*/ 83798 h 83798"/>
                <a:gd name="connsiteX0" fmla="*/ 0 w 125368"/>
                <a:gd name="connsiteY0" fmla="*/ 20418 h 51440"/>
                <a:gd name="connsiteX1" fmla="*/ 125368 w 125368"/>
                <a:gd name="connsiteY1" fmla="*/ 51440 h 51440"/>
              </a:gdLst>
              <a:ahLst/>
              <a:cxnLst>
                <a:cxn ang="0">
                  <a:pos x="connsiteX0" y="connsiteY0"/>
                </a:cxn>
                <a:cxn ang="0">
                  <a:pos x="connsiteX1" y="connsiteY1"/>
                </a:cxn>
              </a:cxnLst>
              <a:rect l="l" t="t" r="r" b="b"/>
              <a:pathLst>
                <a:path w="125368" h="51440">
                  <a:moveTo>
                    <a:pt x="0" y="20418"/>
                  </a:moveTo>
                  <a:cubicBezTo>
                    <a:pt x="48026" y="-3156"/>
                    <a:pt x="110871" y="-20281"/>
                    <a:pt x="125368" y="51440"/>
                  </a:cubicBezTo>
                </a:path>
              </a:pathLst>
            </a:custGeom>
            <a:noFill/>
            <a:ln w="57150">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拱形 18">
              <a:extLst>
                <a:ext uri="{FF2B5EF4-FFF2-40B4-BE49-F238E27FC236}">
                  <a16:creationId xmlns:a16="http://schemas.microsoft.com/office/drawing/2014/main" id="{7D0470A2-8553-4944-BEF0-174A35EF28F5}"/>
                </a:ext>
              </a:extLst>
            </p:cNvPr>
            <p:cNvSpPr/>
            <p:nvPr/>
          </p:nvSpPr>
          <p:spPr>
            <a:xfrm>
              <a:off x="10632665" y="3817253"/>
              <a:ext cx="180000" cy="97362"/>
            </a:xfrm>
            <a:prstGeom prst="blockArc">
              <a:avLst>
                <a:gd name="adj1" fmla="val 17733589"/>
                <a:gd name="adj2" fmla="val 13624597"/>
                <a:gd name="adj3" fmla="val 32799"/>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20" name="矩形 19">
            <a:hlinkClick r:id="rId3" action="ppaction://hlinksldjump"/>
            <a:extLst>
              <a:ext uri="{FF2B5EF4-FFF2-40B4-BE49-F238E27FC236}">
                <a16:creationId xmlns:a16="http://schemas.microsoft.com/office/drawing/2014/main" id="{B067ED46-8BAC-4BA4-A83A-5CFF3E39600F}"/>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3" action="ppaction://hlinksldjump"/>
              </a:rPr>
              <a:t>目錄</a:t>
            </a:r>
            <a:endParaRPr lang="zh-TW" altLang="en-US" dirty="0">
              <a:solidFill>
                <a:sysClr val="windowText" lastClr="000000"/>
              </a:solidFill>
            </a:endParaRPr>
          </a:p>
        </p:txBody>
      </p:sp>
      <p:sp>
        <p:nvSpPr>
          <p:cNvPr id="5" name="矩形 4">
            <a:extLst>
              <a:ext uri="{FF2B5EF4-FFF2-40B4-BE49-F238E27FC236}">
                <a16:creationId xmlns:a16="http://schemas.microsoft.com/office/drawing/2014/main" id="{EF879368-A71E-4631-9B5E-9F5C154D7CE0}"/>
              </a:ext>
            </a:extLst>
          </p:cNvPr>
          <p:cNvSpPr/>
          <p:nvPr/>
        </p:nvSpPr>
        <p:spPr>
          <a:xfrm>
            <a:off x="262026" y="707870"/>
            <a:ext cx="6976150" cy="1905522"/>
          </a:xfrm>
          <a:prstGeom prst="rect">
            <a:avLst/>
          </a:prstGeom>
        </p:spPr>
        <p:txBody>
          <a:bodyPr wrap="square">
            <a:spAutoFit/>
          </a:bodyPr>
          <a:lstStyle/>
          <a:p>
            <a:pPr lvl="0">
              <a:lnSpc>
                <a:spcPct val="120000"/>
              </a:lnSpc>
            </a:pPr>
            <a:r>
              <a:rPr lang="zh-TW" altLang="en-US" sz="2000" b="1" dirty="0">
                <a:solidFill>
                  <a:srgbClr val="FF0000"/>
                </a:solidFill>
                <a:latin typeface="微軟正黑體" panose="020B0604030504040204" pitchFamily="34" charset="-120"/>
                <a:ea typeface="微軟正黑體" panose="020B0604030504040204" pitchFamily="34" charset="-120"/>
              </a:rPr>
              <a:t>原理</a:t>
            </a:r>
            <a:r>
              <a:rPr lang="en-US" altLang="zh-TW" sz="2000" b="1" dirty="0">
                <a:solidFill>
                  <a:srgbClr val="FF0000"/>
                </a:solidFill>
                <a:latin typeface="微軟正黑體" panose="020B0604030504040204" pitchFamily="34" charset="-120"/>
                <a:ea typeface="微軟正黑體" panose="020B0604030504040204" pitchFamily="34" charset="-120"/>
              </a:rPr>
              <a:t>(Principle)</a:t>
            </a:r>
            <a:r>
              <a:rPr lang="zh-TW" altLang="en-US" sz="2000" b="1" dirty="0">
                <a:solidFill>
                  <a:srgbClr val="FF0000"/>
                </a:solidFill>
                <a:latin typeface="微軟正黑體" panose="020B0604030504040204" pitchFamily="34" charset="-120"/>
                <a:ea typeface="微軟正黑體" panose="020B0604030504040204" pitchFamily="34" charset="-120"/>
              </a:rPr>
              <a:t>：</a:t>
            </a:r>
            <a:br>
              <a:rPr lang="zh-TW" altLang="en-US" sz="2000" dirty="0">
                <a:solidFill>
                  <a:prstClr val="black"/>
                </a:solidFill>
                <a:latin typeface="微軟正黑體" panose="020B0604030504040204" pitchFamily="34" charset="-120"/>
                <a:ea typeface="微軟正黑體" panose="020B0604030504040204" pitchFamily="34" charset="-120"/>
              </a:rPr>
            </a:br>
            <a:r>
              <a:rPr lang="zh-TW" altLang="en-US" sz="2000" dirty="0">
                <a:solidFill>
                  <a:prstClr val="black"/>
                </a:solidFill>
                <a:latin typeface="微軟正黑體" panose="020B0604030504040204" pitchFamily="34" charset="-120"/>
                <a:ea typeface="微軟正黑體" panose="020B0604030504040204" pitchFamily="34" charset="-120"/>
              </a:rPr>
              <a:t>轉動慣量，摩擦力。</a:t>
            </a:r>
            <a:endParaRPr lang="en-US" altLang="zh-TW" sz="2000" dirty="0">
              <a:solidFill>
                <a:prstClr val="black"/>
              </a:solidFill>
              <a:latin typeface="微軟正黑體" panose="020B0604030504040204" pitchFamily="34" charset="-120"/>
              <a:ea typeface="微軟正黑體" panose="020B0604030504040204" pitchFamily="34" charset="-120"/>
            </a:endParaRPr>
          </a:p>
          <a:p>
            <a:pPr lvl="0">
              <a:lnSpc>
                <a:spcPct val="120000"/>
              </a:lnSpc>
            </a:pPr>
            <a:r>
              <a:rPr lang="zh-TW" altLang="en-US" sz="2000" dirty="0">
                <a:solidFill>
                  <a:prstClr val="black"/>
                </a:solidFill>
                <a:latin typeface="微軟正黑體" panose="020B0604030504040204" pitchFamily="34" charset="-120"/>
                <a:ea typeface="微軟正黑體" panose="020B0604030504040204" pitchFamily="34" charset="-120"/>
                <a:cs typeface="Times New Roman" pitchFamily="18" charset="0"/>
              </a:rPr>
              <a:t>如圖所示，陀螺環是由幾個小鐵環圈串繞在另一個大鐵環上。利用大環轉動動能的帶動，以及大環和小環之間的摩擦力，使小環能持續繞著大環旋轉，且不致垂落到大環的最底端。</a:t>
            </a:r>
            <a:endParaRPr lang="en-US" altLang="zh-TW" sz="2000" dirty="0">
              <a:solidFill>
                <a:prstClr val="black"/>
              </a:solidFill>
              <a:latin typeface="微軟正黑體" panose="020B0604030504040204" pitchFamily="34" charset="-120"/>
              <a:ea typeface="微軟正黑體" panose="020B0604030504040204" pitchFamily="34" charset="-120"/>
            </a:endParaRPr>
          </a:p>
        </p:txBody>
      </p:sp>
      <p:pic>
        <p:nvPicPr>
          <p:cNvPr id="21" name="Picture 3" descr="9">
            <a:extLst>
              <a:ext uri="{FF2B5EF4-FFF2-40B4-BE49-F238E27FC236}">
                <a16:creationId xmlns:a16="http://schemas.microsoft.com/office/drawing/2014/main" id="{6F63D92F-D405-4D83-B4A8-DCCC5D03FB26}"/>
              </a:ext>
            </a:extLst>
          </p:cNvPr>
          <p:cNvPicPr>
            <a:picLocks noChangeAspect="1" noChangeArrowheads="1"/>
          </p:cNvPicPr>
          <p:nvPr/>
        </p:nvPicPr>
        <p:blipFill>
          <a:blip r:embed="rId4" cstate="print"/>
          <a:srcRect/>
          <a:stretch>
            <a:fillRect/>
          </a:stretch>
        </p:blipFill>
        <p:spPr bwMode="auto">
          <a:xfrm>
            <a:off x="9743535" y="522175"/>
            <a:ext cx="1762125" cy="1409700"/>
          </a:xfrm>
          <a:prstGeom prst="rect">
            <a:avLst/>
          </a:prstGeom>
          <a:noFill/>
          <a:ln w="9525">
            <a:noFill/>
            <a:miter lim="800000"/>
            <a:headEnd/>
            <a:tailEnd/>
          </a:ln>
        </p:spPr>
      </p:pic>
    </p:spTree>
    <p:extLst>
      <p:ext uri="{BB962C8B-B14F-4D97-AF65-F5344CB8AC3E}">
        <p14:creationId xmlns:p14="http://schemas.microsoft.com/office/powerpoint/2010/main" val="3157705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82757" y="47289"/>
            <a:ext cx="7252846" cy="807840"/>
          </a:xfrm>
        </p:spPr>
        <p:txBody>
          <a:bodyPr>
            <a:normAutofit/>
          </a:bodyPr>
          <a:lstStyle/>
          <a:p>
            <a:r>
              <a:rPr lang="zh-TW" altLang="en-US" dirty="0">
                <a:solidFill>
                  <a:srgbClr val="0033CC"/>
                </a:solidFill>
              </a:rPr>
              <a:t>流動環 </a:t>
            </a:r>
            <a:r>
              <a:rPr lang="en-US" altLang="zh-TW" dirty="0" err="1">
                <a:solidFill>
                  <a:srgbClr val="0033CC"/>
                </a:solidFill>
              </a:rPr>
              <a:t>Toroflux</a:t>
            </a:r>
            <a:r>
              <a:rPr lang="zh-TW" altLang="en-US" dirty="0">
                <a:solidFill>
                  <a:srgbClr val="0033CC"/>
                </a:solidFill>
              </a:rPr>
              <a:t> </a:t>
            </a:r>
            <a:r>
              <a:rPr lang="en-US" altLang="zh-TW" dirty="0">
                <a:solidFill>
                  <a:srgbClr val="0033CC"/>
                </a:solidFill>
              </a:rPr>
              <a:t>(</a:t>
            </a:r>
            <a:r>
              <a:rPr lang="zh-TW" altLang="en-US" dirty="0">
                <a:solidFill>
                  <a:srgbClr val="0033CC"/>
                </a:solidFill>
              </a:rPr>
              <a:t>又稱</a:t>
            </a:r>
            <a:r>
              <a:rPr lang="en-US" altLang="zh-TW" dirty="0">
                <a:solidFill>
                  <a:srgbClr val="0033CC"/>
                </a:solidFill>
              </a:rPr>
              <a:t>flow ring)</a:t>
            </a:r>
            <a:endParaRPr lang="zh-TW" altLang="en-US" dirty="0">
              <a:solidFill>
                <a:srgbClr val="0033CC"/>
              </a:solidFill>
            </a:endParaRPr>
          </a:p>
        </p:txBody>
      </p:sp>
      <p:sp>
        <p:nvSpPr>
          <p:cNvPr id="6" name="文字方塊 9">
            <a:extLst>
              <a:ext uri="{FF2B5EF4-FFF2-40B4-BE49-F238E27FC236}">
                <a16:creationId xmlns:a16="http://schemas.microsoft.com/office/drawing/2014/main" id="{1423110E-BC76-4FCA-9358-A36028F158FF}"/>
              </a:ext>
            </a:extLst>
          </p:cNvPr>
          <p:cNvSpPr txBox="1">
            <a:spLocks noChangeArrowheads="1"/>
          </p:cNvSpPr>
          <p:nvPr/>
        </p:nvSpPr>
        <p:spPr bwMode="auto">
          <a:xfrm>
            <a:off x="244677" y="4117666"/>
            <a:ext cx="8460935" cy="2693045"/>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spcBef>
                <a:spcPts val="600"/>
              </a:spcBef>
            </a:pPr>
            <a:r>
              <a:rPr lang="zh-TW" altLang="en-US" sz="2000" b="1" dirty="0">
                <a:solidFill>
                  <a:srgbClr val="FF0000"/>
                </a:solidFill>
                <a:latin typeface="微軟正黑體" panose="020B0604030504040204" pitchFamily="34" charset="-120"/>
                <a:ea typeface="微軟正黑體" panose="020B0604030504040204" pitchFamily="34" charset="-120"/>
              </a:rPr>
              <a:t>原理</a:t>
            </a:r>
            <a:r>
              <a:rPr lang="en-US" altLang="zh-TW" sz="2000" b="1" dirty="0">
                <a:solidFill>
                  <a:srgbClr val="FF0000"/>
                </a:solidFill>
                <a:latin typeface="微軟正黑體" panose="020B0604030504040204" pitchFamily="34" charset="-120"/>
                <a:ea typeface="微軟正黑體" panose="020B0604030504040204" pitchFamily="34" charset="-120"/>
              </a:rPr>
              <a:t>(Principle)</a:t>
            </a:r>
            <a:r>
              <a:rPr lang="zh-TW" altLang="en-US" sz="2000" b="1" dirty="0">
                <a:solidFill>
                  <a:srgbClr val="FF0000"/>
                </a:solidFill>
                <a:latin typeface="微軟正黑體" panose="020B0604030504040204" pitchFamily="34" charset="-120"/>
                <a:ea typeface="微軟正黑體" panose="020B0604030504040204" pitchFamily="34" charset="-120"/>
              </a:rPr>
              <a:t>：</a:t>
            </a:r>
            <a:br>
              <a:rPr lang="zh-TW" altLang="en-US" sz="2000" dirty="0">
                <a:latin typeface="微軟正黑體" panose="020B0604030504040204" pitchFamily="34" charset="-120"/>
                <a:ea typeface="微軟正黑體" panose="020B0604030504040204" pitchFamily="34" charset="-120"/>
              </a:rPr>
            </a:br>
            <a:r>
              <a:rPr lang="zh-TW" altLang="en-US" sz="2000" dirty="0">
                <a:latin typeface="微軟正黑體" panose="020B0604030504040204" pitchFamily="34" charset="-120"/>
                <a:ea typeface="微軟正黑體" panose="020B0604030504040204" pitchFamily="34" charset="-120"/>
              </a:rPr>
              <a:t>轉動慣量，摩擦力。</a:t>
            </a:r>
            <a:endParaRPr lang="en-US" altLang="zh-TW" sz="2000" dirty="0">
              <a:latin typeface="微軟正黑體" panose="020B0604030504040204" pitchFamily="34" charset="-120"/>
              <a:ea typeface="微軟正黑體" panose="020B0604030504040204" pitchFamily="34" charset="-120"/>
            </a:endParaRPr>
          </a:p>
          <a:p>
            <a:pPr eaLnBrk="1" hangingPunct="1">
              <a:lnSpc>
                <a:spcPct val="120000"/>
              </a:lnSpc>
              <a:spcBef>
                <a:spcPts val="600"/>
              </a:spcBef>
            </a:pPr>
            <a:r>
              <a:rPr lang="zh-TW" altLang="en-US"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影響實驗的參數</a:t>
            </a:r>
            <a:r>
              <a:rPr lang="en-US" altLang="zh-TW" sz="20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有什麼應用</a:t>
            </a:r>
            <a:r>
              <a:rPr lang="en-US" altLang="zh-TW" sz="20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000" b="1" dirty="0">
                <a:solidFill>
                  <a:srgbClr val="0000FF"/>
                </a:solidFill>
                <a:latin typeface="微軟正黑體" panose="020B0604030504040204" pitchFamily="34" charset="-120"/>
                <a:ea typeface="微軟正黑體" panose="020B0604030504040204" pitchFamily="34" charset="-120"/>
              </a:rPr>
              <a:t>參考網頁</a:t>
            </a:r>
            <a:r>
              <a:rPr lang="en-US" altLang="zh-TW" sz="2000" b="1" dirty="0">
                <a:solidFill>
                  <a:srgbClr val="0000FF"/>
                </a:solidFill>
                <a:latin typeface="微軟正黑體" panose="020B0604030504040204" pitchFamily="34" charset="-120"/>
                <a:ea typeface="微軟正黑體" panose="020B0604030504040204" pitchFamily="34" charset="-120"/>
              </a:rPr>
              <a:t>:</a:t>
            </a:r>
          </a:p>
          <a:p>
            <a:pPr fontAlgn="base">
              <a:spcBef>
                <a:spcPct val="0"/>
              </a:spcBef>
              <a:spcAft>
                <a:spcPct val="0"/>
              </a:spcAft>
            </a:pPr>
            <a:r>
              <a:rPr lang="en-US" altLang="zh-TW" sz="2000" dirty="0">
                <a:latin typeface="Times New Roman" pitchFamily="18" charset="0"/>
                <a:cs typeface="Times New Roman" pitchFamily="18" charset="0"/>
                <a:hlinkClick r:id="rId2"/>
              </a:rPr>
              <a:t>https://www.teachersource.com/downloads/video/insta-flow-ring-2.mp4</a:t>
            </a:r>
            <a:endParaRPr lang="en-US" altLang="zh-TW" sz="2000" dirty="0">
              <a:cs typeface="新細明體" pitchFamily="18" charset="-120"/>
            </a:endParaRPr>
          </a:p>
        </p:txBody>
      </p:sp>
      <p:sp>
        <p:nvSpPr>
          <p:cNvPr id="7" name="矩形 6">
            <a:extLst>
              <a:ext uri="{FF2B5EF4-FFF2-40B4-BE49-F238E27FC236}">
                <a16:creationId xmlns:a16="http://schemas.microsoft.com/office/drawing/2014/main" id="{B176F81D-FC76-47CC-8718-D7F095DFE660}"/>
              </a:ext>
            </a:extLst>
          </p:cNvPr>
          <p:cNvSpPr/>
          <p:nvPr/>
        </p:nvSpPr>
        <p:spPr>
          <a:xfrm>
            <a:off x="219249" y="2206756"/>
            <a:ext cx="8033513" cy="1905522"/>
          </a:xfrm>
          <a:prstGeom prst="rect">
            <a:avLst/>
          </a:prstGeom>
        </p:spPr>
        <p:txBody>
          <a:bodyPr wrap="square">
            <a:spAutoFit/>
          </a:bodyPr>
          <a:lstStyle/>
          <a:p>
            <a:pPr lvl="0">
              <a:lnSpc>
                <a:spcPct val="120000"/>
              </a:lnSpc>
            </a:pPr>
            <a:r>
              <a:rPr lang="zh-TW" altLang="en-US" sz="2000" b="1" dirty="0">
                <a:solidFill>
                  <a:srgbClr val="FF0000"/>
                </a:solidFill>
                <a:latin typeface="微軟正黑體" panose="020B0604030504040204" pitchFamily="34" charset="-120"/>
                <a:ea typeface="微軟正黑體" panose="020B0604030504040204" pitchFamily="34" charset="-120"/>
              </a:rPr>
              <a:t>演示</a:t>
            </a:r>
            <a:r>
              <a:rPr lang="en-US" altLang="zh-TW" sz="2000" b="1" dirty="0">
                <a:solidFill>
                  <a:srgbClr val="FF0000"/>
                </a:solidFill>
                <a:latin typeface="微軟正黑體" panose="020B0604030504040204" pitchFamily="34" charset="-120"/>
                <a:ea typeface="微軟正黑體" panose="020B0604030504040204" pitchFamily="34" charset="-120"/>
              </a:rPr>
              <a:t>(DEMO)</a:t>
            </a:r>
            <a:r>
              <a:rPr lang="zh-TW" altLang="en-US" sz="2000" b="1" dirty="0">
                <a:solidFill>
                  <a:srgbClr val="FF0000"/>
                </a:solidFill>
                <a:latin typeface="微軟正黑體" panose="020B0604030504040204" pitchFamily="34" charset="-120"/>
                <a:ea typeface="微軟正黑體" panose="020B0604030504040204" pitchFamily="34" charset="-120"/>
              </a:rPr>
              <a:t>：</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a:lnSpc>
                <a:spcPct val="120000"/>
              </a:lnSpc>
            </a:pPr>
            <a:r>
              <a:rPr lang="zh-TW" altLang="en-US" sz="2000" dirty="0">
                <a:solidFill>
                  <a:prstClr val="black"/>
                </a:solidFill>
                <a:latin typeface="微軟正黑體" panose="020B0604030504040204" pitchFamily="34" charset="-120"/>
                <a:ea typeface="微軟正黑體" panose="020B0604030504040204" pitchFamily="34" charset="-120"/>
              </a:rPr>
              <a:t>輕壓環中央即可壓成環型，將</a:t>
            </a:r>
            <a:r>
              <a:rPr lang="en-US" altLang="zh-TW" sz="2000" dirty="0" err="1">
                <a:solidFill>
                  <a:prstClr val="black"/>
                </a:solidFill>
                <a:latin typeface="微軟正黑體" panose="020B0604030504040204" pitchFamily="34" charset="-120"/>
                <a:ea typeface="微軟正黑體" panose="020B0604030504040204" pitchFamily="34" charset="-120"/>
              </a:rPr>
              <a:t>Toroflux</a:t>
            </a:r>
            <a:r>
              <a:rPr lang="zh-TW" altLang="en-US" sz="2000" dirty="0">
                <a:solidFill>
                  <a:prstClr val="black"/>
                </a:solidFill>
                <a:latin typeface="微軟正黑體" panose="020B0604030504040204" pitchFamily="34" charset="-120"/>
                <a:ea typeface="微軟正黑體" panose="020B0604030504040204" pitchFamily="34" charset="-120"/>
              </a:rPr>
              <a:t>穿入一個大塑膠環</a:t>
            </a:r>
            <a:r>
              <a:rPr lang="en-US" altLang="zh-TW" sz="2000" dirty="0">
                <a:solidFill>
                  <a:prstClr val="black"/>
                </a:solidFill>
                <a:latin typeface="微軟正黑體" panose="020B0604030504040204" pitchFamily="34" charset="-120"/>
                <a:ea typeface="微軟正黑體" panose="020B0604030504040204" pitchFamily="34" charset="-120"/>
              </a:rPr>
              <a:t>(plastic ring)</a:t>
            </a:r>
            <a:r>
              <a:rPr lang="zh-TW" altLang="en-US" sz="2000" dirty="0">
                <a:solidFill>
                  <a:prstClr val="black"/>
                </a:solidFill>
                <a:latin typeface="微軟正黑體" panose="020B0604030504040204" pitchFamily="34" charset="-120"/>
                <a:ea typeface="微軟正黑體" panose="020B0604030504040204" pitchFamily="34" charset="-120"/>
              </a:rPr>
              <a:t>，然後轉動大塑膠環，由於重力作用，彈簧能夠沿著塑膠環向下流動。亦可套入手臂使其轉動。</a:t>
            </a:r>
            <a:endParaRPr lang="en-US" altLang="zh-TW" sz="2000" dirty="0">
              <a:solidFill>
                <a:prstClr val="black"/>
              </a:solidFill>
              <a:latin typeface="微軟正黑體" panose="020B0604030504040204" pitchFamily="34" charset="-120"/>
              <a:ea typeface="微軟正黑體" panose="020B0604030504040204" pitchFamily="34" charset="-120"/>
            </a:endParaRPr>
          </a:p>
          <a:p>
            <a:pPr>
              <a:lnSpc>
                <a:spcPct val="120000"/>
              </a:lnSpc>
            </a:pPr>
            <a:r>
              <a:rPr lang="zh-TW" altLang="en-US" sz="2000" dirty="0">
                <a:solidFill>
                  <a:prstClr val="black"/>
                </a:solidFill>
                <a:latin typeface="微軟正黑體" panose="020B0604030504040204" pitchFamily="34" charset="-120"/>
                <a:ea typeface="微軟正黑體" panose="020B0604030504040204" pitchFamily="34" charset="-120"/>
              </a:rPr>
              <a:t>由於視覺暫留的效果，於是產生像銀色泡沫一樣的閃爍效果。</a:t>
            </a:r>
            <a:endParaRPr lang="en-US" altLang="zh-TW" sz="2000" dirty="0">
              <a:solidFill>
                <a:prstClr val="black"/>
              </a:solidFill>
              <a:latin typeface="微軟正黑體" panose="020B0604030504040204" pitchFamily="34" charset="-120"/>
              <a:ea typeface="微軟正黑體" panose="020B0604030504040204" pitchFamily="34" charset="-12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4179" y="855129"/>
            <a:ext cx="2110572" cy="1709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圖片 3">
            <a:extLst>
              <a:ext uri="{FF2B5EF4-FFF2-40B4-BE49-F238E27FC236}">
                <a16:creationId xmlns:a16="http://schemas.microsoft.com/office/drawing/2014/main" id="{67A1B3CB-26E3-4063-8141-410C93BFD0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0341" y="4112278"/>
            <a:ext cx="2254072" cy="21838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4" name="矩形 13">
            <a:hlinkClick r:id="rId5" action="ppaction://hlinksldjump"/>
            <a:extLst>
              <a:ext uri="{FF2B5EF4-FFF2-40B4-BE49-F238E27FC236}">
                <a16:creationId xmlns:a16="http://schemas.microsoft.com/office/drawing/2014/main" id="{A0718DED-9982-4549-8502-9B48C771DA1D}"/>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5" action="ppaction://hlinksldjump"/>
              </a:rPr>
              <a:t>目錄</a:t>
            </a:r>
            <a:endParaRPr lang="zh-TW" altLang="en-US" dirty="0">
              <a:solidFill>
                <a:sysClr val="windowText" lastClr="000000"/>
              </a:solidFill>
            </a:endParaRPr>
          </a:p>
        </p:txBody>
      </p:sp>
      <p:sp>
        <p:nvSpPr>
          <p:cNvPr id="5" name="矩形: 圓角 4">
            <a:extLst>
              <a:ext uri="{FF2B5EF4-FFF2-40B4-BE49-F238E27FC236}">
                <a16:creationId xmlns:a16="http://schemas.microsoft.com/office/drawing/2014/main" id="{B3F9CD36-D40B-475C-BC98-15185E169BDA}"/>
              </a:ext>
            </a:extLst>
          </p:cNvPr>
          <p:cNvSpPr/>
          <p:nvPr/>
        </p:nvSpPr>
        <p:spPr>
          <a:xfrm>
            <a:off x="244677" y="761016"/>
            <a:ext cx="6298256" cy="1477917"/>
          </a:xfrm>
          <a:prstGeom prst="roundRect">
            <a:avLst/>
          </a:prstGeom>
          <a:ln>
            <a:solidFill>
              <a:srgbClr val="0000FF"/>
            </a:solidFill>
          </a:ln>
        </p:spPr>
        <p:txBody>
          <a:bodyPr wrap="square" lIns="72000" tIns="0" rIns="72000" bIns="0">
            <a:spAutoFit/>
          </a:bodyPr>
          <a:lstStyle/>
          <a:p>
            <a:pPr lvl="0" defTabSz="514350">
              <a:lnSpc>
                <a:spcPct val="120000"/>
              </a:lnSpc>
              <a:buClr>
                <a:srgbClr val="9966FF"/>
              </a:buClr>
              <a:buSzPct val="100000"/>
            </a:pPr>
            <a:r>
              <a:rPr lang="en-US" altLang="zh-TW"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1990</a:t>
            </a:r>
            <a:r>
              <a:rPr lang="zh-TW" altLang="en-US"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年代，德國</a:t>
            </a:r>
            <a:r>
              <a:rPr lang="en-US" altLang="zh-TW" b="1" dirty="0" err="1">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Vallet</a:t>
            </a:r>
            <a:r>
              <a:rPr lang="en-US" altLang="zh-TW"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 design</a:t>
            </a:r>
            <a:r>
              <a:rPr lang="zh-TW" altLang="en-US"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的</a:t>
            </a:r>
            <a:r>
              <a:rPr lang="en-US" altLang="zh-TW"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Jochen</a:t>
            </a:r>
            <a:r>
              <a:rPr lang="zh-TW" altLang="en-US"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和</a:t>
            </a:r>
            <a:r>
              <a:rPr lang="en-US" altLang="zh-TW"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Conrad </a:t>
            </a:r>
            <a:r>
              <a:rPr lang="en-US" altLang="zh-TW" b="1" dirty="0" err="1">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Valett</a:t>
            </a:r>
            <a:r>
              <a:rPr lang="zh-TW" altLang="en-US"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兄弟共同發明的玩具。</a:t>
            </a:r>
            <a:endParaRPr lang="en-US" altLang="zh-TW"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lvl="0" defTabSz="514350">
              <a:lnSpc>
                <a:spcPct val="120000"/>
              </a:lnSpc>
              <a:buClr>
                <a:srgbClr val="9966FF"/>
              </a:buClr>
              <a:buSzPct val="100000"/>
            </a:pPr>
            <a:r>
              <a:rPr lang="en-US" altLang="zh-TW" b="1" dirty="0" err="1">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Toroflux</a:t>
            </a:r>
            <a:r>
              <a:rPr lang="zh-TW" altLang="en-US"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是由鋼帶所織成的圓環彈簧，由於鋼帶彈簧的張力，使其收緊在內螺旋的核心</a:t>
            </a:r>
            <a:r>
              <a:rPr lang="en-US" altLang="zh-TW"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(inner spiral core)</a:t>
            </a:r>
            <a:r>
              <a:rPr lang="zh-TW" altLang="en-US"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p>
        </p:txBody>
      </p:sp>
    </p:spTree>
    <p:extLst>
      <p:ext uri="{BB962C8B-B14F-4D97-AF65-F5344CB8AC3E}">
        <p14:creationId xmlns:p14="http://schemas.microsoft.com/office/powerpoint/2010/main" val="1077438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123">
            <a:extLst>
              <a:ext uri="{FF2B5EF4-FFF2-40B4-BE49-F238E27FC236}">
                <a16:creationId xmlns:a16="http://schemas.microsoft.com/office/drawing/2014/main" id="{1BCF3247-6C59-4F97-A2DE-3598C1D55132}"/>
              </a:ext>
            </a:extLst>
          </p:cNvPr>
          <p:cNvPicPr>
            <a:picLocks noChangeAspect="1" noChangeArrowheads="1"/>
          </p:cNvPicPr>
          <p:nvPr/>
        </p:nvPicPr>
        <p:blipFill>
          <a:blip r:embed="rId2" cstate="print"/>
          <a:srcRect/>
          <a:stretch>
            <a:fillRect/>
          </a:stretch>
        </p:blipFill>
        <p:spPr bwMode="auto">
          <a:xfrm>
            <a:off x="6740548" y="4495800"/>
            <a:ext cx="2326536" cy="1756936"/>
          </a:xfrm>
          <a:prstGeom prst="rect">
            <a:avLst/>
          </a:prstGeom>
          <a:noFill/>
          <a:ln w="9525">
            <a:noFill/>
            <a:miter lim="800000"/>
            <a:headEnd/>
            <a:tailEnd/>
          </a:ln>
        </p:spPr>
      </p:pic>
      <p:sp>
        <p:nvSpPr>
          <p:cNvPr id="2" name="標題 1">
            <a:extLst>
              <a:ext uri="{FF2B5EF4-FFF2-40B4-BE49-F238E27FC236}">
                <a16:creationId xmlns:a16="http://schemas.microsoft.com/office/drawing/2014/main" id="{BA462A74-831B-FB27-A920-4F1A099A3DB3}"/>
              </a:ext>
            </a:extLst>
          </p:cNvPr>
          <p:cNvSpPr>
            <a:spLocks noGrp="1"/>
          </p:cNvSpPr>
          <p:nvPr>
            <p:ph type="title"/>
          </p:nvPr>
        </p:nvSpPr>
        <p:spPr>
          <a:xfrm>
            <a:off x="2082540" y="108157"/>
            <a:ext cx="5224368" cy="1124074"/>
          </a:xfrm>
        </p:spPr>
        <p:txBody>
          <a:bodyPr/>
          <a:lstStyle/>
          <a:p>
            <a:r>
              <a:rPr lang="zh-TW" altLang="en-US" dirty="0">
                <a:solidFill>
                  <a:srgbClr val="0033CC"/>
                </a:solidFill>
              </a:rPr>
              <a:t>重力旋轉存錢筒 </a:t>
            </a:r>
            <a:r>
              <a:rPr lang="en-US" altLang="zh-TW" dirty="0">
                <a:solidFill>
                  <a:srgbClr val="0033CC"/>
                </a:solidFill>
              </a:rPr>
              <a:t>Vortex bank</a:t>
            </a:r>
            <a:endParaRPr lang="zh-TW" altLang="en-US" dirty="0">
              <a:solidFill>
                <a:srgbClr val="0033CC"/>
              </a:solidFill>
            </a:endParaRPr>
          </a:p>
        </p:txBody>
      </p:sp>
      <p:sp>
        <p:nvSpPr>
          <p:cNvPr id="4" name="投影片編號版面配置區 3">
            <a:extLst>
              <a:ext uri="{FF2B5EF4-FFF2-40B4-BE49-F238E27FC236}">
                <a16:creationId xmlns:a16="http://schemas.microsoft.com/office/drawing/2014/main" id="{59818B67-A9F4-CB4D-AD65-39F2C2D47A99}"/>
              </a:ext>
            </a:extLst>
          </p:cNvPr>
          <p:cNvSpPr>
            <a:spLocks noGrp="1"/>
          </p:cNvSpPr>
          <p:nvPr>
            <p:ph type="sldNum" sz="quarter" idx="4294967295"/>
          </p:nvPr>
        </p:nvSpPr>
        <p:spPr>
          <a:xfrm>
            <a:off x="8159750" y="6459538"/>
            <a:ext cx="984250" cy="365125"/>
          </a:xfrm>
        </p:spPr>
        <p:txBody>
          <a:bodyPr/>
          <a:lstStyle/>
          <a:p>
            <a:fld id="{AD0280A5-4EE3-4AE2-A9DC-8DAACAA34013}" type="slidenum">
              <a:rPr lang="zh-TW" altLang="en-US" smtClean="0"/>
              <a:t>23</a:t>
            </a:fld>
            <a:endParaRPr lang="zh-TW" altLang="en-US"/>
          </a:p>
        </p:txBody>
      </p:sp>
      <p:pic>
        <p:nvPicPr>
          <p:cNvPr id="6" name="圖片 5" descr="一張含有 室內, 牆, 玻璃, 下沉、洗碗槽 的圖片&#10;&#10;自動產生的描述">
            <a:extLst>
              <a:ext uri="{FF2B5EF4-FFF2-40B4-BE49-F238E27FC236}">
                <a16:creationId xmlns:a16="http://schemas.microsoft.com/office/drawing/2014/main" id="{D4D44B1F-7E4D-961D-DA8F-C489A354F8E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5065" r="21658"/>
          <a:stretch/>
        </p:blipFill>
        <p:spPr>
          <a:xfrm>
            <a:off x="6736684" y="1211654"/>
            <a:ext cx="2084397" cy="2470569"/>
          </a:xfrm>
          <a:prstGeom prst="rect">
            <a:avLst/>
          </a:prstGeom>
          <a:ln>
            <a:noFill/>
          </a:ln>
          <a:effectLst/>
        </p:spPr>
      </p:pic>
      <p:sp>
        <p:nvSpPr>
          <p:cNvPr id="11" name="文字方塊 9">
            <a:extLst>
              <a:ext uri="{FF2B5EF4-FFF2-40B4-BE49-F238E27FC236}">
                <a16:creationId xmlns:a16="http://schemas.microsoft.com/office/drawing/2014/main" id="{6BF40CC2-9587-40DD-B186-2EFE82638618}"/>
              </a:ext>
            </a:extLst>
          </p:cNvPr>
          <p:cNvSpPr txBox="1">
            <a:spLocks noChangeArrowheads="1"/>
          </p:cNvSpPr>
          <p:nvPr/>
        </p:nvSpPr>
        <p:spPr bwMode="auto">
          <a:xfrm>
            <a:off x="426219" y="2849562"/>
            <a:ext cx="5809715" cy="3751540"/>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br>
              <a:rPr lang="zh-TW" altLang="en-US"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角動量守恆。</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spcBef>
                <a:spcPts val="600"/>
              </a:spcBef>
            </a:pPr>
            <a:r>
              <a:rPr lang="zh-TW" altLang="zh-TW" sz="2400" dirty="0">
                <a:latin typeface="微軟正黑體" panose="020B0604030504040204" pitchFamily="34" charset="-120"/>
                <a:ea typeface="微軟正黑體" panose="020B0604030504040204" pitchFamily="34" charset="-120"/>
              </a:rPr>
              <a:t>當硬幣滑下加速軌後因重力加速會產生切線加速，越往中心速度越快，產生聲音也越大</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spcBef>
                <a:spcPts val="600"/>
              </a:spcBef>
            </a:pPr>
            <a:r>
              <a:rPr lang="zh-TW" altLang="zh-TW" sz="2400" dirty="0">
                <a:latin typeface="微軟正黑體" panose="020B0604030504040204" pitchFamily="34" charset="-120"/>
                <a:ea typeface="微軟正黑體" panose="020B0604030504040204" pitchFamily="34" charset="-120"/>
              </a:rPr>
              <a:t>力圖分解，離心力</a:t>
            </a:r>
            <a:r>
              <a:rPr lang="en-US" altLang="zh-TW" sz="2400" dirty="0">
                <a:latin typeface="微軟正黑體" panose="020B0604030504040204" pitchFamily="34" charset="-120"/>
                <a:ea typeface="微軟正黑體" panose="020B0604030504040204" pitchFamily="34" charset="-120"/>
              </a:rPr>
              <a:t>(Fc)</a:t>
            </a:r>
            <a:r>
              <a:rPr lang="zh-TW" altLang="zh-TW" sz="2400" dirty="0">
                <a:latin typeface="微軟正黑體" panose="020B0604030504040204" pitchFamily="34" charset="-120"/>
                <a:ea typeface="微軟正黑體" panose="020B0604030504040204" pitchFamily="34" charset="-120"/>
              </a:rPr>
              <a:t>，重力</a:t>
            </a:r>
            <a:r>
              <a:rPr lang="en-US" altLang="zh-TW" sz="2400" dirty="0">
                <a:latin typeface="微軟正黑體" panose="020B0604030504040204" pitchFamily="34" charset="-120"/>
                <a:ea typeface="微軟正黑體" panose="020B0604030504040204" pitchFamily="34" charset="-120"/>
              </a:rPr>
              <a:t>(mg)</a:t>
            </a:r>
            <a:r>
              <a:rPr lang="zh-TW" altLang="zh-TW" sz="2400" dirty="0">
                <a:latin typeface="微軟正黑體" panose="020B0604030504040204" pitchFamily="34" charset="-120"/>
                <a:ea typeface="微軟正黑體" panose="020B0604030504040204" pitchFamily="34" charset="-120"/>
              </a:rPr>
              <a:t>，正向力</a:t>
            </a:r>
            <a:r>
              <a:rPr lang="en-US" altLang="zh-TW" sz="2400" dirty="0">
                <a:latin typeface="微軟正黑體" panose="020B0604030504040204" pitchFamily="34" charset="-120"/>
                <a:ea typeface="微軟正黑體" panose="020B0604030504040204" pitchFamily="34" charset="-120"/>
              </a:rPr>
              <a:t>(N)</a:t>
            </a:r>
            <a:r>
              <a:rPr lang="zh-TW" altLang="zh-TW" sz="2400" dirty="0">
                <a:latin typeface="微軟正黑體" panose="020B0604030504040204" pitchFamily="34" charset="-120"/>
                <a:ea typeface="微軟正黑體" panose="020B0604030504040204" pitchFamily="34" charset="-120"/>
              </a:rPr>
              <a:t>，在理想狀況下，可以達到力平衡，使硬幣的質心停留於斜面上，而不會落下。</a:t>
            </a:r>
            <a:endParaRPr lang="zh-TW" altLang="en-US" sz="2400" dirty="0"/>
          </a:p>
        </p:txBody>
      </p:sp>
      <p:sp>
        <p:nvSpPr>
          <p:cNvPr id="12" name="矩形 11">
            <a:extLst>
              <a:ext uri="{FF2B5EF4-FFF2-40B4-BE49-F238E27FC236}">
                <a16:creationId xmlns:a16="http://schemas.microsoft.com/office/drawing/2014/main" id="{3CA1D6A0-C0E2-4164-8FE0-9BD1A88A800B}"/>
              </a:ext>
            </a:extLst>
          </p:cNvPr>
          <p:cNvSpPr/>
          <p:nvPr/>
        </p:nvSpPr>
        <p:spPr>
          <a:xfrm>
            <a:off x="416729" y="1077233"/>
            <a:ext cx="6167397" cy="2120452"/>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a:lnSpc>
                <a:spcPct val="120000"/>
              </a:lnSpc>
            </a:pPr>
            <a:r>
              <a:rPr lang="zh-TW" altLang="en-US" sz="2400" dirty="0">
                <a:solidFill>
                  <a:prstClr val="black"/>
                </a:solidFill>
                <a:latin typeface="微軟正黑體" panose="020B0604030504040204" pitchFamily="34" charset="-120"/>
                <a:ea typeface="微軟正黑體" panose="020B0604030504040204" pitchFamily="34" charset="-120"/>
              </a:rPr>
              <a:t>將硬幣由上方置放口放開，硬幣會沿斜面垂直滾動。半徑越小滾動越快，為什麼</a:t>
            </a:r>
            <a:r>
              <a:rPr lang="en-US" altLang="zh-TW" sz="2400" dirty="0">
                <a:solidFill>
                  <a:prstClr val="black"/>
                </a:solidFill>
                <a:latin typeface="微軟正黑體" panose="020B0604030504040204" pitchFamily="34" charset="-120"/>
                <a:ea typeface="微軟正黑體" panose="020B0604030504040204" pitchFamily="34" charset="-120"/>
              </a:rPr>
              <a:t>?</a:t>
            </a:r>
          </a:p>
          <a:p>
            <a:pPr>
              <a:lnSpc>
                <a:spcPct val="120000"/>
              </a:lnSpc>
            </a:pPr>
            <a:r>
              <a:rPr lang="zh-TW" altLang="zh-TW" sz="1600" dirty="0">
                <a:latin typeface="微軟正黑體" panose="020B0604030504040204" pitchFamily="34" charset="-120"/>
                <a:ea typeface="微軟正黑體" panose="020B0604030504040204" pitchFamily="34" charset="-120"/>
              </a:rPr>
              <a:t>最後落入底部，目前最高紀錄可以轉</a:t>
            </a:r>
            <a:r>
              <a:rPr lang="en-US" altLang="zh-TW" sz="1600" dirty="0">
                <a:latin typeface="微軟正黑體" panose="020B0604030504040204" pitchFamily="34" charset="-120"/>
                <a:ea typeface="微軟正黑體" panose="020B0604030504040204" pitchFamily="34" charset="-120"/>
              </a:rPr>
              <a:t>33</a:t>
            </a:r>
            <a:r>
              <a:rPr lang="zh-TW" altLang="zh-TW" sz="1600" dirty="0">
                <a:latin typeface="微軟正黑體" panose="020B0604030504040204" pitchFamily="34" charset="-120"/>
                <a:ea typeface="微軟正黑體" panose="020B0604030504040204" pitchFamily="34" charset="-120"/>
              </a:rPr>
              <a:t>小時又</a:t>
            </a:r>
            <a:r>
              <a:rPr lang="en-US" altLang="zh-TW" sz="1600" dirty="0">
                <a:latin typeface="微軟正黑體" panose="020B0604030504040204" pitchFamily="34" charset="-120"/>
                <a:ea typeface="微軟正黑體" panose="020B0604030504040204" pitchFamily="34" charset="-120"/>
              </a:rPr>
              <a:t>16</a:t>
            </a:r>
            <a:r>
              <a:rPr lang="zh-TW" altLang="zh-TW" sz="1600" dirty="0">
                <a:latin typeface="微軟正黑體" panose="020B0604030504040204" pitchFamily="34" charset="-120"/>
                <a:ea typeface="微軟正黑體" panose="020B0604030504040204" pitchFamily="34" charset="-120"/>
              </a:rPr>
              <a:t>分，等你來挑戰！</a:t>
            </a:r>
          </a:p>
          <a:p>
            <a:pPr lvl="0">
              <a:lnSpc>
                <a:spcPct val="120000"/>
              </a:lnSpc>
            </a:pPr>
            <a:endParaRPr lang="en-US" altLang="zh-TW" sz="2400" dirty="0">
              <a:solidFill>
                <a:prstClr val="black"/>
              </a:solidFill>
              <a:latin typeface="微軟正黑體" panose="020B0604030504040204" pitchFamily="34" charset="-120"/>
              <a:ea typeface="微軟正黑體" panose="020B0604030504040204" pitchFamily="34" charset="-120"/>
            </a:endParaRPr>
          </a:p>
        </p:txBody>
      </p:sp>
      <p:sp>
        <p:nvSpPr>
          <p:cNvPr id="13" name="矩形 12">
            <a:hlinkClick r:id="rId5" action="ppaction://hlinksldjump"/>
            <a:extLst>
              <a:ext uri="{FF2B5EF4-FFF2-40B4-BE49-F238E27FC236}">
                <a16:creationId xmlns:a16="http://schemas.microsoft.com/office/drawing/2014/main" id="{44833B98-FE93-404F-A284-01BFA65A202A}"/>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5" action="ppaction://hlinksldjump"/>
              </a:rPr>
              <a:t>目錄</a:t>
            </a:r>
            <a:endParaRPr lang="zh-TW" altLang="en-US" dirty="0">
              <a:solidFill>
                <a:sysClr val="windowText" lastClr="000000"/>
              </a:solidFill>
            </a:endParaRPr>
          </a:p>
        </p:txBody>
      </p:sp>
    </p:spTree>
    <p:extLst>
      <p:ext uri="{BB962C8B-B14F-4D97-AF65-F5344CB8AC3E}">
        <p14:creationId xmlns:p14="http://schemas.microsoft.com/office/powerpoint/2010/main" val="1156118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A462A74-831B-FB27-A920-4F1A099A3DB3}"/>
              </a:ext>
            </a:extLst>
          </p:cNvPr>
          <p:cNvSpPr>
            <a:spLocks noGrp="1"/>
          </p:cNvSpPr>
          <p:nvPr>
            <p:ph type="title"/>
          </p:nvPr>
        </p:nvSpPr>
        <p:spPr>
          <a:xfrm>
            <a:off x="2082540" y="0"/>
            <a:ext cx="5224368" cy="1232231"/>
          </a:xfrm>
        </p:spPr>
        <p:txBody>
          <a:bodyPr/>
          <a:lstStyle/>
          <a:p>
            <a:r>
              <a:rPr lang="zh-TW" altLang="en-US" dirty="0">
                <a:solidFill>
                  <a:srgbClr val="0033CC"/>
                </a:solidFill>
              </a:rPr>
              <a:t>重力旋轉存錢筒 </a:t>
            </a:r>
            <a:r>
              <a:rPr lang="en-US" altLang="zh-TW" dirty="0">
                <a:solidFill>
                  <a:srgbClr val="0033CC"/>
                </a:solidFill>
              </a:rPr>
              <a:t>Vortex bank</a:t>
            </a:r>
            <a:endParaRPr lang="zh-TW" altLang="en-US" dirty="0">
              <a:solidFill>
                <a:srgbClr val="0033CC"/>
              </a:solidFill>
            </a:endParaRPr>
          </a:p>
        </p:txBody>
      </p:sp>
      <p:sp>
        <p:nvSpPr>
          <p:cNvPr id="4" name="投影片編號版面配置區 3">
            <a:extLst>
              <a:ext uri="{FF2B5EF4-FFF2-40B4-BE49-F238E27FC236}">
                <a16:creationId xmlns:a16="http://schemas.microsoft.com/office/drawing/2014/main" id="{59818B67-A9F4-CB4D-AD65-39F2C2D47A99}"/>
              </a:ext>
            </a:extLst>
          </p:cNvPr>
          <p:cNvSpPr>
            <a:spLocks noGrp="1"/>
          </p:cNvSpPr>
          <p:nvPr>
            <p:ph type="sldNum" sz="quarter" idx="4294967295"/>
          </p:nvPr>
        </p:nvSpPr>
        <p:spPr>
          <a:xfrm>
            <a:off x="8159750" y="6459538"/>
            <a:ext cx="984250" cy="365125"/>
          </a:xfrm>
        </p:spPr>
        <p:txBody>
          <a:bodyPr/>
          <a:lstStyle/>
          <a:p>
            <a:fld id="{AD0280A5-4EE3-4AE2-A9DC-8DAACAA34013}" type="slidenum">
              <a:rPr lang="zh-TW" altLang="en-US" smtClean="0"/>
              <a:t>24</a:t>
            </a:fld>
            <a:endParaRPr lang="zh-TW" altLang="en-US"/>
          </a:p>
        </p:txBody>
      </p:sp>
      <p:sp>
        <p:nvSpPr>
          <p:cNvPr id="5" name="文字方塊 4">
            <a:extLst>
              <a:ext uri="{FF2B5EF4-FFF2-40B4-BE49-F238E27FC236}">
                <a16:creationId xmlns:a16="http://schemas.microsoft.com/office/drawing/2014/main" id="{8C1688AB-3D4A-2BE1-6CEC-590F3B28A100}"/>
              </a:ext>
            </a:extLst>
          </p:cNvPr>
          <p:cNvSpPr txBox="1"/>
          <p:nvPr/>
        </p:nvSpPr>
        <p:spPr>
          <a:xfrm>
            <a:off x="351929" y="1016911"/>
            <a:ext cx="8527376" cy="3597780"/>
          </a:xfrm>
          <a:prstGeom prst="rect">
            <a:avLst/>
          </a:prstGeom>
          <a:noFill/>
        </p:spPr>
        <p:txBody>
          <a:bodyPr wrap="square" rtlCol="0">
            <a:spAutoFit/>
          </a:bodyPr>
          <a:lstStyle/>
          <a:p>
            <a:pPr marL="257175" indent="-257175">
              <a:lnSpc>
                <a:spcPct val="120000"/>
              </a:lnSpc>
              <a:buFont typeface="+mj-lt"/>
              <a:buAutoNum type="arabicPeriod"/>
            </a:pPr>
            <a:r>
              <a:rPr lang="zh-TW" altLang="en-US" sz="2400" dirty="0">
                <a:latin typeface="微軟正黑體" panose="020B0604030504040204" pitchFamily="34" charset="-120"/>
                <a:ea typeface="微軟正黑體" panose="020B0604030504040204" pitchFamily="34" charset="-120"/>
              </a:rPr>
              <a:t>硬幣與曲面的摩擦力小，可以繞行曲面移動的時間較長。</a:t>
            </a:r>
            <a:endParaRPr lang="en-US" altLang="zh-TW" sz="2400" dirty="0">
              <a:latin typeface="微軟正黑體" panose="020B0604030504040204" pitchFamily="34" charset="-120"/>
              <a:ea typeface="微軟正黑體" panose="020B0604030504040204" pitchFamily="34" charset="-120"/>
            </a:endParaRPr>
          </a:p>
          <a:p>
            <a:pPr marL="257175" indent="-257175">
              <a:lnSpc>
                <a:spcPct val="120000"/>
              </a:lnSpc>
              <a:buFont typeface="+mj-lt"/>
              <a:buAutoNum type="arabicPeriod"/>
            </a:pPr>
            <a:r>
              <a:rPr lang="zh-TW" altLang="en-US" sz="2400" dirty="0">
                <a:latin typeface="微軟正黑體" panose="020B0604030504040204" pitchFamily="34" charset="-120"/>
                <a:ea typeface="微軟正黑體" panose="020B0604030504040204" pitchFamily="34" charset="-120"/>
              </a:rPr>
              <a:t>錢幣須</a:t>
            </a:r>
            <a:r>
              <a:rPr lang="zh-TW" altLang="en-US" sz="2400" dirty="0">
                <a:solidFill>
                  <a:srgbClr val="FF0000"/>
                </a:solidFill>
                <a:latin typeface="微軟正黑體" panose="020B0604030504040204" pitchFamily="34" charset="-120"/>
                <a:ea typeface="微軟正黑體" panose="020B0604030504040204" pitchFamily="34" charset="-120"/>
              </a:rPr>
              <a:t>轉動</a:t>
            </a:r>
            <a:r>
              <a:rPr lang="zh-TW" altLang="en-US" sz="2400" dirty="0">
                <a:latin typeface="微軟正黑體" panose="020B0604030504040204" pitchFamily="34" charset="-120"/>
                <a:ea typeface="微軟正黑體" panose="020B0604030504040204" pitchFamily="34" charset="-120"/>
              </a:rPr>
              <a:t>才能在曲面上保持平衡；旋轉的硬幣質心較低</a:t>
            </a:r>
            <a:endParaRPr lang="en-US" altLang="zh-TW" sz="2400" dirty="0">
              <a:latin typeface="微軟正黑體" panose="020B0604030504040204" pitchFamily="34" charset="-120"/>
              <a:ea typeface="微軟正黑體" panose="020B0604030504040204" pitchFamily="34" charset="-120"/>
            </a:endParaRPr>
          </a:p>
          <a:p>
            <a:pPr marL="257175" indent="-257175">
              <a:lnSpc>
                <a:spcPct val="120000"/>
              </a:lnSpc>
              <a:buFont typeface="+mj-lt"/>
              <a:buAutoNum type="arabicPeriod"/>
            </a:pPr>
            <a:r>
              <a:rPr lang="zh-TW" altLang="en-US" sz="2400" dirty="0">
                <a:latin typeface="微軟正黑體" panose="020B0604030504040204" pitchFamily="34" charset="-120"/>
                <a:ea typeface="微軟正黑體" panose="020B0604030504040204" pitchFamily="34" charset="-120"/>
              </a:rPr>
              <a:t>硬幣繞著存錢筒旋轉時動量會減少；錢幣會不斷地走越來越低的路徑，以防止倒下</a:t>
            </a:r>
            <a:r>
              <a:rPr lang="en-US" altLang="zh-TW" sz="2400" dirty="0">
                <a:latin typeface="微軟正黑體" panose="020B0604030504040204" pitchFamily="34" charset="-120"/>
                <a:ea typeface="微軟正黑體" panose="020B0604030504040204" pitchFamily="34" charset="-120"/>
              </a:rPr>
              <a:t>(</a:t>
            </a:r>
            <a:r>
              <a:rPr lang="zh-TW" altLang="en-US" sz="2400" dirty="0">
                <a:solidFill>
                  <a:srgbClr val="FF0000"/>
                </a:solidFill>
                <a:latin typeface="微軟正黑體" panose="020B0604030504040204" pitchFamily="34" charset="-120"/>
                <a:ea typeface="微軟正黑體" panose="020B0604030504040204" pitchFamily="34" charset="-120"/>
              </a:rPr>
              <a:t>設法維持平衡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a:p>
            <a:pPr marL="257175" indent="-257175">
              <a:lnSpc>
                <a:spcPct val="120000"/>
              </a:lnSpc>
              <a:buFont typeface="+mj-lt"/>
              <a:buAutoNum type="arabicPeriod"/>
            </a:pPr>
            <a:r>
              <a:rPr lang="zh-TW" altLang="en-US" sz="2400" dirty="0">
                <a:latin typeface="微軟正黑體" panose="020B0604030504040204" pitchFamily="34" charset="-120"/>
                <a:ea typeface="微軟正黑體" panose="020B0604030504040204" pitchFamily="34" charset="-120"/>
              </a:rPr>
              <a:t>硬幣的向前動量或慣性變成向心力，使硬幣在沿著幾乎垂直的漏斗壁下降時保持旋轉。</a:t>
            </a:r>
            <a:endParaRPr lang="en-US" altLang="zh-TW" sz="2400" dirty="0">
              <a:latin typeface="微軟正黑體" panose="020B0604030504040204" pitchFamily="34" charset="-120"/>
              <a:ea typeface="微軟正黑體" panose="020B0604030504040204" pitchFamily="34" charset="-120"/>
            </a:endParaRPr>
          </a:p>
          <a:p>
            <a:pPr marL="257175" indent="-257175">
              <a:lnSpc>
                <a:spcPct val="120000"/>
              </a:lnSpc>
              <a:buFont typeface="+mj-lt"/>
              <a:buAutoNum type="arabicPeriod"/>
            </a:pPr>
            <a:r>
              <a:rPr lang="zh-TW" altLang="en-US" sz="2400" dirty="0">
                <a:latin typeface="微軟正黑體" panose="020B0604030504040204" pitchFamily="34" charset="-120"/>
                <a:ea typeface="微軟正黑體" panose="020B0604030504040204" pitchFamily="34" charset="-120"/>
              </a:rPr>
              <a:t>愈接近底部速度看起來愈快，因</a:t>
            </a:r>
            <a:r>
              <a:rPr lang="en-US" altLang="zh-TW" sz="2400" dirty="0">
                <a:latin typeface="微軟正黑體" panose="020B0604030504040204" pitchFamily="34" charset="-120"/>
                <a:ea typeface="微軟正黑體" panose="020B0604030504040204" pitchFamily="34" charset="-120"/>
              </a:rPr>
              <a:t>spirals are tighter, it looks like the coin is going a lot faster.</a:t>
            </a:r>
            <a:endParaRPr lang="zh-TW" altLang="en-US" sz="2400" dirty="0">
              <a:latin typeface="微軟正黑體" panose="020B0604030504040204" pitchFamily="34" charset="-120"/>
              <a:ea typeface="微軟正黑體" panose="020B0604030504040204" pitchFamily="34" charset="-120"/>
            </a:endParaRPr>
          </a:p>
        </p:txBody>
      </p:sp>
      <p:sp>
        <p:nvSpPr>
          <p:cNvPr id="11" name="文字方塊 9">
            <a:extLst>
              <a:ext uri="{FF2B5EF4-FFF2-40B4-BE49-F238E27FC236}">
                <a16:creationId xmlns:a16="http://schemas.microsoft.com/office/drawing/2014/main" id="{6BF40CC2-9587-40DD-B186-2EFE82638618}"/>
              </a:ext>
            </a:extLst>
          </p:cNvPr>
          <p:cNvSpPr txBox="1">
            <a:spLocks noChangeArrowheads="1"/>
          </p:cNvSpPr>
          <p:nvPr/>
        </p:nvSpPr>
        <p:spPr bwMode="auto">
          <a:xfrm>
            <a:off x="368333" y="4614691"/>
            <a:ext cx="8527375" cy="2603790"/>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pPr marL="342900" indent="-342900">
              <a:buFont typeface="Arial" panose="020B0604020202020204" pitchFamily="34" charset="0"/>
              <a:buChar char="•"/>
            </a:pPr>
            <a:r>
              <a:rPr lang="en-US" altLang="zh-TW" sz="2400" dirty="0">
                <a:hlinkClick r:id="rId2"/>
              </a:rPr>
              <a:t>https://www.spiralwishingwells.com/guide/physics.html</a:t>
            </a:r>
            <a:endParaRPr lang="en-US" altLang="zh-TW" sz="2400" dirty="0"/>
          </a:p>
          <a:p>
            <a:pPr marL="342900" indent="-342900">
              <a:buFont typeface="Arial" panose="020B0604020202020204" pitchFamily="34" charset="0"/>
              <a:buChar char="•"/>
            </a:pPr>
            <a:r>
              <a:rPr lang="en-US" altLang="zh-TW" sz="2400" dirty="0">
                <a:hlinkClick r:id="rId3"/>
              </a:rPr>
              <a:t>Play Coin Limbo (youtube.com)</a:t>
            </a:r>
            <a:endParaRPr lang="zh-TW" altLang="en-US" sz="2400" dirty="0"/>
          </a:p>
        </p:txBody>
      </p:sp>
      <p:sp>
        <p:nvSpPr>
          <p:cNvPr id="13" name="矩形 12">
            <a:hlinkClick r:id="rId4" action="ppaction://hlinksldjump"/>
            <a:extLst>
              <a:ext uri="{FF2B5EF4-FFF2-40B4-BE49-F238E27FC236}">
                <a16:creationId xmlns:a16="http://schemas.microsoft.com/office/drawing/2014/main" id="{44833B98-FE93-404F-A284-01BFA65A202A}"/>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4" action="ppaction://hlinksldjump"/>
              </a:rPr>
              <a:t>目錄</a:t>
            </a:r>
            <a:endParaRPr lang="zh-TW" altLang="en-US" dirty="0">
              <a:solidFill>
                <a:sysClr val="windowText" lastClr="000000"/>
              </a:solidFill>
            </a:endParaRPr>
          </a:p>
        </p:txBody>
      </p:sp>
      <p:pic>
        <p:nvPicPr>
          <p:cNvPr id="10" name="Picture 2" descr="123">
            <a:extLst>
              <a:ext uri="{FF2B5EF4-FFF2-40B4-BE49-F238E27FC236}">
                <a16:creationId xmlns:a16="http://schemas.microsoft.com/office/drawing/2014/main" id="{1BCF3247-6C59-4F97-A2DE-3598C1D55132}"/>
              </a:ext>
            </a:extLst>
          </p:cNvPr>
          <p:cNvPicPr>
            <a:picLocks noChangeAspect="1" noChangeArrowheads="1"/>
          </p:cNvPicPr>
          <p:nvPr/>
        </p:nvPicPr>
        <p:blipFill>
          <a:blip r:embed="rId5" cstate="print"/>
          <a:srcRect/>
          <a:stretch>
            <a:fillRect/>
          </a:stretch>
        </p:blipFill>
        <p:spPr bwMode="auto">
          <a:xfrm>
            <a:off x="6087492" y="3627870"/>
            <a:ext cx="2762250" cy="2085975"/>
          </a:xfrm>
          <a:prstGeom prst="rect">
            <a:avLst/>
          </a:prstGeom>
          <a:noFill/>
          <a:ln w="9525">
            <a:noFill/>
            <a:miter lim="800000"/>
            <a:headEnd/>
            <a:tailEnd/>
          </a:ln>
        </p:spPr>
      </p:pic>
      <p:sp>
        <p:nvSpPr>
          <p:cNvPr id="8" name="文字方塊 7">
            <a:extLst>
              <a:ext uri="{FF2B5EF4-FFF2-40B4-BE49-F238E27FC236}">
                <a16:creationId xmlns:a16="http://schemas.microsoft.com/office/drawing/2014/main" id="{FE303F78-CC48-E563-8DBE-6A7592D7CDE9}"/>
              </a:ext>
            </a:extLst>
          </p:cNvPr>
          <p:cNvSpPr txBox="1"/>
          <p:nvPr/>
        </p:nvSpPr>
        <p:spPr>
          <a:xfrm>
            <a:off x="6087492" y="5305926"/>
            <a:ext cx="2106120" cy="300082"/>
          </a:xfrm>
          <a:prstGeom prst="rect">
            <a:avLst/>
          </a:prstGeom>
          <a:noFill/>
        </p:spPr>
        <p:txBody>
          <a:bodyPr wrap="square" rtlCol="0">
            <a:spAutoFit/>
          </a:bodyPr>
          <a:lstStyle/>
          <a:p>
            <a:r>
              <a:rPr lang="zh-TW" altLang="en-US" sz="1350" dirty="0"/>
              <a:t>陀螺儀效應</a:t>
            </a:r>
            <a:r>
              <a:rPr lang="en-US" altLang="zh-TW" sz="1350" dirty="0"/>
              <a:t>-</a:t>
            </a:r>
            <a:r>
              <a:rPr lang="zh-TW" altLang="en-US" sz="1350" dirty="0"/>
              <a:t>角動量</a:t>
            </a:r>
          </a:p>
        </p:txBody>
      </p:sp>
    </p:spTree>
    <p:extLst>
      <p:ext uri="{BB962C8B-B14F-4D97-AF65-F5344CB8AC3E}">
        <p14:creationId xmlns:p14="http://schemas.microsoft.com/office/powerpoint/2010/main" val="313562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7300" y="0"/>
            <a:ext cx="7317666" cy="1352124"/>
          </a:xfrm>
        </p:spPr>
        <p:txBody>
          <a:bodyPr/>
          <a:lstStyle/>
          <a:p>
            <a:pPr>
              <a:lnSpc>
                <a:spcPct val="120000"/>
              </a:lnSpc>
            </a:pPr>
            <a:r>
              <a:rPr lang="zh-TW" altLang="en-US" dirty="0">
                <a:solidFill>
                  <a:srgbClr val="0033CC"/>
                </a:solidFill>
              </a:rPr>
              <a:t>混沌擺 </a:t>
            </a:r>
            <a:r>
              <a:rPr lang="en-US" altLang="zh-TW" sz="2800" dirty="0">
                <a:solidFill>
                  <a:srgbClr val="0033CC"/>
                </a:solidFill>
              </a:rPr>
              <a:t>Swinging Sticks, </a:t>
            </a:r>
            <a:br>
              <a:rPr lang="en-US" altLang="zh-TW" sz="2800" dirty="0">
                <a:solidFill>
                  <a:srgbClr val="0033CC"/>
                </a:solidFill>
              </a:rPr>
            </a:br>
            <a:r>
              <a:rPr lang="en-US" altLang="zh-TW" sz="2800" dirty="0">
                <a:solidFill>
                  <a:srgbClr val="0033CC"/>
                </a:solidFill>
              </a:rPr>
              <a:t>Pendulum perpetual motion machine</a:t>
            </a:r>
            <a:endParaRPr lang="zh-TW" altLang="en-US" dirty="0">
              <a:solidFill>
                <a:srgbClr val="0033CC"/>
              </a:solidFill>
            </a:endParaRPr>
          </a:p>
        </p:txBody>
      </p:sp>
      <p:sp>
        <p:nvSpPr>
          <p:cNvPr id="5" name="文字方塊 9">
            <a:extLst>
              <a:ext uri="{FF2B5EF4-FFF2-40B4-BE49-F238E27FC236}">
                <a16:creationId xmlns:a16="http://schemas.microsoft.com/office/drawing/2014/main" id="{D7674813-EBF6-493C-B267-7032C57909D2}"/>
              </a:ext>
            </a:extLst>
          </p:cNvPr>
          <p:cNvSpPr txBox="1">
            <a:spLocks noChangeArrowheads="1"/>
          </p:cNvSpPr>
          <p:nvPr/>
        </p:nvSpPr>
        <p:spPr bwMode="auto">
          <a:xfrm>
            <a:off x="263206" y="2941431"/>
            <a:ext cx="8575993" cy="3764492"/>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br>
              <a:rPr lang="zh-TW" altLang="en-US"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力矩。</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a:t>
            </a:r>
            <a:endParaRPr lang="en-US" altLang="zh-TW" sz="2400" dirty="0">
              <a:solidFill>
                <a:schemeClr val="bg1">
                  <a:lumMod val="65000"/>
                </a:schemeClr>
              </a:solidFill>
              <a:latin typeface="微軟正黑體" panose="020B0604030504040204" pitchFamily="34" charset="-120"/>
              <a:ea typeface="微軟正黑體" panose="020B0604030504040204" pitchFamily="34" charset="-120"/>
            </a:endParaRPr>
          </a:p>
          <a:p>
            <a:pPr eaLnBrk="1" hangingPunct="1">
              <a:lnSpc>
                <a:spcPct val="120000"/>
              </a:lnSpc>
              <a:spcBef>
                <a:spcPts val="600"/>
              </a:spcBef>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pPr eaLnBrk="1" hangingPunct="1">
              <a:lnSpc>
                <a:spcPct val="120000"/>
              </a:lnSpc>
              <a:spcBef>
                <a:spcPts val="600"/>
              </a:spcBef>
            </a:pPr>
            <a:r>
              <a:rPr lang="en-US" altLang="zh-TW" sz="2000" dirty="0">
                <a:hlinkClick r:id="rId2"/>
              </a:rPr>
              <a:t>The Swinging Sticks - Timeless Art in Motion</a:t>
            </a:r>
            <a:endParaRPr lang="en-US" altLang="zh-TW" sz="2000" dirty="0"/>
          </a:p>
          <a:p>
            <a:pPr eaLnBrk="1" hangingPunct="1">
              <a:lnSpc>
                <a:spcPct val="120000"/>
              </a:lnSpc>
              <a:spcBef>
                <a:spcPts val="600"/>
              </a:spcBef>
            </a:pPr>
            <a:r>
              <a:rPr lang="en-US" altLang="zh-TW" sz="2000" dirty="0">
                <a:hlinkClick r:id="rId3"/>
              </a:rPr>
              <a:t>Iron Man 2 The Swinging Sticks - YouTube</a:t>
            </a:r>
            <a:endParaRPr lang="en-US" altLang="zh-TW" sz="2000" b="1" dirty="0">
              <a:solidFill>
                <a:srgbClr val="0000FF"/>
              </a:solidFill>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78CC86F-A774-4FC8-87B7-4A255E8C6045}"/>
              </a:ext>
            </a:extLst>
          </p:cNvPr>
          <p:cNvSpPr/>
          <p:nvPr/>
        </p:nvSpPr>
        <p:spPr>
          <a:xfrm>
            <a:off x="263206" y="1352124"/>
            <a:ext cx="5663461" cy="1381789"/>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nSpc>
                <a:spcPct val="120000"/>
              </a:lnSpc>
            </a:pPr>
            <a:r>
              <a:rPr lang="zh-TW" altLang="en-US" sz="2400" dirty="0">
                <a:solidFill>
                  <a:prstClr val="black"/>
                </a:solidFill>
                <a:latin typeface="微軟正黑體" panose="020B0604030504040204" pitchFamily="34" charset="-120"/>
                <a:ea typeface="微軟正黑體" panose="020B0604030504040204" pitchFamily="34" charset="-120"/>
              </a:rPr>
              <a:t>將長桿抬高後放下，雙桿會因力矩不平衡而擺動。</a:t>
            </a:r>
            <a:endParaRPr lang="en-US" altLang="zh-TW" sz="2400" b="1" dirty="0">
              <a:solidFill>
                <a:prstClr val="black"/>
              </a:solidFill>
              <a:latin typeface="微軟正黑體" panose="020B0604030504040204" pitchFamily="34" charset="-120"/>
              <a:ea typeface="微軟正黑體" panose="020B0604030504040204" pitchFamily="34" charset="-120"/>
            </a:endParaRPr>
          </a:p>
        </p:txBody>
      </p:sp>
      <p:sp>
        <p:nvSpPr>
          <p:cNvPr id="8" name="矩形 7">
            <a:hlinkClick r:id="rId4" action="ppaction://hlinksldjump"/>
            <a:extLst>
              <a:ext uri="{FF2B5EF4-FFF2-40B4-BE49-F238E27FC236}">
                <a16:creationId xmlns:a16="http://schemas.microsoft.com/office/drawing/2014/main" id="{A9898957-4C24-4171-A486-2C10FB48B900}"/>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4" action="ppaction://hlinksldjump"/>
              </a:rPr>
              <a:t>目錄</a:t>
            </a:r>
            <a:endParaRPr lang="zh-TW" altLang="en-US" dirty="0">
              <a:solidFill>
                <a:sysClr val="windowText" lastClr="000000"/>
              </a:solidFill>
            </a:endParaRPr>
          </a:p>
        </p:txBody>
      </p:sp>
      <p:pic>
        <p:nvPicPr>
          <p:cNvPr id="3" name="圖片 2">
            <a:extLst>
              <a:ext uri="{FF2B5EF4-FFF2-40B4-BE49-F238E27FC236}">
                <a16:creationId xmlns:a16="http://schemas.microsoft.com/office/drawing/2014/main" id="{63C47A54-25CC-49ED-9766-89E723FF85E7}"/>
              </a:ext>
            </a:extLst>
          </p:cNvPr>
          <p:cNvPicPr>
            <a:picLocks noChangeAspect="1"/>
          </p:cNvPicPr>
          <p:nvPr/>
        </p:nvPicPr>
        <p:blipFill rotWithShape="1">
          <a:blip r:embed="rId5"/>
          <a:srcRect t="5154"/>
          <a:stretch/>
        </p:blipFill>
        <p:spPr>
          <a:xfrm>
            <a:off x="6189873" y="1677725"/>
            <a:ext cx="2482699" cy="2173272"/>
          </a:xfrm>
          <a:prstGeom prst="rect">
            <a:avLst/>
          </a:prstGeom>
        </p:spPr>
      </p:pic>
    </p:spTree>
    <p:extLst>
      <p:ext uri="{BB962C8B-B14F-4D97-AF65-F5344CB8AC3E}">
        <p14:creationId xmlns:p14="http://schemas.microsoft.com/office/powerpoint/2010/main" val="1729375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46335" y="161319"/>
            <a:ext cx="5224368" cy="807840"/>
          </a:xfrm>
        </p:spPr>
        <p:txBody>
          <a:bodyPr/>
          <a:lstStyle/>
          <a:p>
            <a:pPr algn="ctr"/>
            <a:r>
              <a:rPr lang="zh-TW" altLang="en-US" dirty="0">
                <a:solidFill>
                  <a:srgbClr val="0033CC"/>
                </a:solidFill>
              </a:rPr>
              <a:t>太空溜溜球 </a:t>
            </a:r>
            <a:r>
              <a:rPr lang="en-US" altLang="zh-TW" dirty="0" err="1">
                <a:solidFill>
                  <a:srgbClr val="0033CC"/>
                </a:solidFill>
              </a:rPr>
              <a:t>Astrojax</a:t>
            </a:r>
            <a:endParaRPr lang="zh-TW" altLang="en-US" dirty="0">
              <a:solidFill>
                <a:srgbClr val="0033CC"/>
              </a:solidFill>
            </a:endParaRPr>
          </a:p>
        </p:txBody>
      </p:sp>
      <p:sp>
        <p:nvSpPr>
          <p:cNvPr id="5" name="文字方塊 9">
            <a:extLst>
              <a:ext uri="{FF2B5EF4-FFF2-40B4-BE49-F238E27FC236}">
                <a16:creationId xmlns:a16="http://schemas.microsoft.com/office/drawing/2014/main" id="{D7674813-EBF6-493C-B267-7032C57909D2}"/>
              </a:ext>
            </a:extLst>
          </p:cNvPr>
          <p:cNvSpPr txBox="1">
            <a:spLocks noChangeArrowheads="1"/>
          </p:cNvSpPr>
          <p:nvPr/>
        </p:nvSpPr>
        <p:spPr bwMode="auto">
          <a:xfrm>
            <a:off x="182483" y="3583257"/>
            <a:ext cx="8961517" cy="3274743"/>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br>
              <a:rPr lang="zh-TW" altLang="en-US"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轉動慣量，向心力。</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spcBef>
                <a:spcPts val="600"/>
              </a:spcBef>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pPr marL="342900" indent="-342900">
              <a:buFont typeface="Arial" panose="020B0604020202020204" pitchFamily="34" charset="0"/>
              <a:buChar char="•"/>
            </a:pPr>
            <a:r>
              <a:rPr lang="en-US" altLang="zh-TW" sz="2400" dirty="0" err="1">
                <a:hlinkClick r:id="rId2"/>
              </a:rPr>
              <a:t>Astrojax</a:t>
            </a:r>
            <a:r>
              <a:rPr lang="en-US" altLang="zh-TW" sz="2400" dirty="0">
                <a:hlinkClick r:id="rId2"/>
              </a:rPr>
              <a:t> – Wikipedia</a:t>
            </a:r>
            <a:endParaRPr lang="en-US" altLang="zh-TW" sz="2400" dirty="0"/>
          </a:p>
        </p:txBody>
      </p:sp>
      <p:sp>
        <p:nvSpPr>
          <p:cNvPr id="6" name="矩形 5">
            <a:extLst>
              <a:ext uri="{FF2B5EF4-FFF2-40B4-BE49-F238E27FC236}">
                <a16:creationId xmlns:a16="http://schemas.microsoft.com/office/drawing/2014/main" id="{278CC86F-A774-4FC8-87B7-4A255E8C6045}"/>
              </a:ext>
            </a:extLst>
          </p:cNvPr>
          <p:cNvSpPr/>
          <p:nvPr/>
        </p:nvSpPr>
        <p:spPr>
          <a:xfrm>
            <a:off x="263207" y="996523"/>
            <a:ext cx="5437506" cy="3006849"/>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a:lnSpc>
                <a:spcPct val="120000"/>
              </a:lnSpc>
            </a:pPr>
            <a:r>
              <a:rPr lang="zh-TW" altLang="en-US" sz="2400" dirty="0">
                <a:solidFill>
                  <a:prstClr val="black"/>
                </a:solidFill>
                <a:latin typeface="微軟正黑體" panose="020B0604030504040204" pitchFamily="34" charset="-120"/>
                <a:ea typeface="微軟正黑體" panose="020B0604030504040204" pitchFamily="34" charset="-120"/>
              </a:rPr>
              <a:t>手抓一上端球以手腕帶動中球旋轉，使其轉動，維持中間不墜落，底端球亦會隨之繞轉。觀察並解釋之。</a:t>
            </a:r>
            <a:endParaRPr lang="en-US" altLang="zh-TW" sz="2400" dirty="0">
              <a:solidFill>
                <a:prstClr val="black"/>
              </a:solidFill>
              <a:latin typeface="微軟正黑體" panose="020B0604030504040204" pitchFamily="34" charset="-120"/>
              <a:ea typeface="微軟正黑體" panose="020B0604030504040204" pitchFamily="34" charset="-120"/>
            </a:endParaRPr>
          </a:p>
          <a:p>
            <a:pPr>
              <a:lnSpc>
                <a:spcPct val="120000"/>
              </a:lnSpc>
            </a:pPr>
            <a:r>
              <a:rPr lang="en-US" altLang="zh-TW" sz="2000" dirty="0">
                <a:hlinkClick r:id="rId3"/>
              </a:rPr>
              <a:t>14 </a:t>
            </a:r>
            <a:r>
              <a:rPr lang="en-US" altLang="zh-TW" sz="2000" dirty="0" err="1">
                <a:hlinkClick r:id="rId3"/>
              </a:rPr>
              <a:t>Astrojax</a:t>
            </a:r>
            <a:r>
              <a:rPr lang="en-US" altLang="zh-TW" sz="2000" dirty="0">
                <a:hlinkClick r:id="rId3"/>
              </a:rPr>
              <a:t> Tricks for Beginners From Easy to Hard (with slow motion) (youtube.com)</a:t>
            </a:r>
            <a:endParaRPr lang="en-US" altLang="zh-TW" sz="2000" dirty="0"/>
          </a:p>
          <a:p>
            <a:pPr>
              <a:lnSpc>
                <a:spcPct val="120000"/>
              </a:lnSpc>
            </a:pPr>
            <a:endParaRPr lang="en-US" altLang="zh-TW" sz="2400" dirty="0">
              <a:solidFill>
                <a:prstClr val="black"/>
              </a:solidFill>
              <a:latin typeface="微軟正黑體" panose="020B0604030504040204" pitchFamily="34" charset="-120"/>
              <a:ea typeface="微軟正黑體" panose="020B0604030504040204" pitchFamily="34" charset="-120"/>
            </a:endParaRPr>
          </a:p>
        </p:txBody>
      </p:sp>
      <p:pic>
        <p:nvPicPr>
          <p:cNvPr id="7" name="圖片 6">
            <a:extLst>
              <a:ext uri="{FF2B5EF4-FFF2-40B4-BE49-F238E27FC236}">
                <a16:creationId xmlns:a16="http://schemas.microsoft.com/office/drawing/2014/main" id="{FA473AC0-A2D3-4047-AE79-40731F00949B}"/>
              </a:ext>
            </a:extLst>
          </p:cNvPr>
          <p:cNvPicPr>
            <a:picLocks noChangeAspect="1"/>
          </p:cNvPicPr>
          <p:nvPr/>
        </p:nvPicPr>
        <p:blipFill>
          <a:blip r:embed="rId4"/>
          <a:stretch>
            <a:fillRect/>
          </a:stretch>
        </p:blipFill>
        <p:spPr>
          <a:xfrm>
            <a:off x="6012996" y="1228997"/>
            <a:ext cx="2973027" cy="2432477"/>
          </a:xfrm>
          <a:prstGeom prst="rect">
            <a:avLst/>
          </a:prstGeom>
        </p:spPr>
      </p:pic>
      <p:sp>
        <p:nvSpPr>
          <p:cNvPr id="8" name="矩形 7">
            <a:hlinkClick r:id="rId5" action="ppaction://hlinksldjump"/>
            <a:extLst>
              <a:ext uri="{FF2B5EF4-FFF2-40B4-BE49-F238E27FC236}">
                <a16:creationId xmlns:a16="http://schemas.microsoft.com/office/drawing/2014/main" id="{A9898957-4C24-4171-A486-2C10FB48B900}"/>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5" action="ppaction://hlinksldjump"/>
              </a:rPr>
              <a:t>目錄</a:t>
            </a:r>
            <a:endParaRPr lang="zh-TW" altLang="en-US" dirty="0">
              <a:solidFill>
                <a:sysClr val="windowText" lastClr="000000"/>
              </a:solidFill>
            </a:endParaRPr>
          </a:p>
        </p:txBody>
      </p:sp>
    </p:spTree>
    <p:extLst>
      <p:ext uri="{BB962C8B-B14F-4D97-AF65-F5344CB8AC3E}">
        <p14:creationId xmlns:p14="http://schemas.microsoft.com/office/powerpoint/2010/main" val="4229577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07695" y="0"/>
            <a:ext cx="6948904" cy="1352124"/>
          </a:xfrm>
        </p:spPr>
        <p:txBody>
          <a:bodyPr/>
          <a:lstStyle/>
          <a:p>
            <a:pPr>
              <a:lnSpc>
                <a:spcPct val="120000"/>
              </a:lnSpc>
            </a:pPr>
            <a:r>
              <a:rPr lang="zh-TW" altLang="en-US" dirty="0">
                <a:solidFill>
                  <a:srgbClr val="0033CC"/>
                </a:solidFill>
              </a:rPr>
              <a:t>喜結良緣</a:t>
            </a:r>
            <a:r>
              <a:rPr lang="en-US" altLang="zh-TW" dirty="0">
                <a:solidFill>
                  <a:srgbClr val="0033CC"/>
                </a:solidFill>
              </a:rPr>
              <a:t>-</a:t>
            </a:r>
            <a:r>
              <a:rPr lang="zh-TW" altLang="en-US" dirty="0">
                <a:solidFill>
                  <a:srgbClr val="0033CC"/>
                </a:solidFill>
              </a:rPr>
              <a:t>鐵鍊栓環</a:t>
            </a:r>
            <a:br>
              <a:rPr lang="zh-TW" altLang="en-US" dirty="0">
                <a:solidFill>
                  <a:srgbClr val="0033CC"/>
                </a:solidFill>
              </a:rPr>
            </a:br>
            <a:r>
              <a:rPr lang="en-US" altLang="zh-TW" sz="3600" dirty="0">
                <a:solidFill>
                  <a:srgbClr val="0033CC"/>
                </a:solidFill>
              </a:rPr>
              <a:t>(Make a good match)</a:t>
            </a:r>
            <a:endParaRPr lang="zh-TW" altLang="en-US" sz="3600" dirty="0">
              <a:solidFill>
                <a:srgbClr val="0033CC"/>
              </a:solidFill>
            </a:endParaRPr>
          </a:p>
        </p:txBody>
      </p:sp>
      <p:sp>
        <p:nvSpPr>
          <p:cNvPr id="5" name="文字方塊 9">
            <a:extLst>
              <a:ext uri="{FF2B5EF4-FFF2-40B4-BE49-F238E27FC236}">
                <a16:creationId xmlns:a16="http://schemas.microsoft.com/office/drawing/2014/main" id="{D7674813-EBF6-493C-B267-7032C57909D2}"/>
              </a:ext>
            </a:extLst>
          </p:cNvPr>
          <p:cNvSpPr txBox="1">
            <a:spLocks noChangeArrowheads="1"/>
          </p:cNvSpPr>
          <p:nvPr/>
        </p:nvSpPr>
        <p:spPr bwMode="auto">
          <a:xfrm>
            <a:off x="288553" y="4675794"/>
            <a:ext cx="8566894" cy="2865272"/>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br>
              <a:rPr lang="zh-TW" altLang="en-US"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轉動力矩。</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a:t>
            </a:r>
            <a:endParaRPr lang="en-US" altLang="zh-TW" sz="2400" dirty="0">
              <a:solidFill>
                <a:schemeClr val="bg1">
                  <a:lumMod val="65000"/>
                </a:schemeClr>
              </a:solidFill>
              <a:latin typeface="微軟正黑體" panose="020B0604030504040204" pitchFamily="34" charset="-120"/>
              <a:ea typeface="微軟正黑體" panose="020B0604030504040204" pitchFamily="34" charset="-120"/>
            </a:endParaRPr>
          </a:p>
          <a:p>
            <a:pPr eaLnBrk="1" hangingPunct="1">
              <a:lnSpc>
                <a:spcPct val="120000"/>
              </a:lnSpc>
              <a:spcBef>
                <a:spcPts val="600"/>
              </a:spcBef>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p:txBody>
      </p:sp>
      <p:sp>
        <p:nvSpPr>
          <p:cNvPr id="6" name="矩形 5">
            <a:extLst>
              <a:ext uri="{FF2B5EF4-FFF2-40B4-BE49-F238E27FC236}">
                <a16:creationId xmlns:a16="http://schemas.microsoft.com/office/drawing/2014/main" id="{278CC86F-A774-4FC8-87B7-4A255E8C6045}"/>
              </a:ext>
            </a:extLst>
          </p:cNvPr>
          <p:cNvSpPr/>
          <p:nvPr/>
        </p:nvSpPr>
        <p:spPr>
          <a:xfrm>
            <a:off x="321768" y="858575"/>
            <a:ext cx="8566894" cy="3815403"/>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nSpc>
                <a:spcPct val="120000"/>
              </a:lnSpc>
            </a:pPr>
            <a:r>
              <a:rPr lang="zh-TW" altLang="en-US" sz="2400" dirty="0">
                <a:solidFill>
                  <a:prstClr val="black"/>
                </a:solidFill>
                <a:latin typeface="微軟正黑體" panose="020B0604030504040204" pitchFamily="34" charset="-120"/>
                <a:ea typeface="微軟正黑體" panose="020B0604030504040204" pitchFamily="34" charset="-120"/>
              </a:rPr>
              <a:t>圓環在項鏈上自然下落的瞬間，以不可思議的方式在項鏈上打了結。</a:t>
            </a:r>
            <a:endParaRPr lang="en-US" altLang="zh-TW" sz="2400" dirty="0">
              <a:solidFill>
                <a:prstClr val="black"/>
              </a:solidFill>
              <a:latin typeface="微軟正黑體" panose="020B0604030504040204" pitchFamily="34" charset="-120"/>
              <a:ea typeface="微軟正黑體" panose="020B0604030504040204" pitchFamily="34" charset="-120"/>
            </a:endParaRPr>
          </a:p>
          <a:p>
            <a:r>
              <a:rPr lang="zh-TW" altLang="en-US" sz="2000" dirty="0">
                <a:solidFill>
                  <a:prstClr val="black"/>
                </a:solidFill>
                <a:latin typeface="微軟正黑體" panose="020B0604030504040204" pitchFamily="34" charset="-120"/>
                <a:ea typeface="微軟正黑體" panose="020B0604030504040204" pitchFamily="34" charset="-120"/>
              </a:rPr>
              <a:t>實驗操作</a:t>
            </a:r>
            <a:r>
              <a:rPr lang="en-US" altLang="zh-TW" sz="2000" dirty="0">
                <a:solidFill>
                  <a:prstClr val="black"/>
                </a:solidFill>
                <a:latin typeface="微軟正黑體" panose="020B0604030504040204" pitchFamily="34" charset="-120"/>
                <a:ea typeface="微軟正黑體" panose="020B0604030504040204" pitchFamily="34" charset="-120"/>
              </a:rPr>
              <a:t>:</a:t>
            </a:r>
          </a:p>
          <a:p>
            <a:r>
              <a:rPr lang="zh-TW" altLang="zh-TW" sz="2000" dirty="0">
                <a:solidFill>
                  <a:prstClr val="black"/>
                </a:solidFill>
                <a:latin typeface="微軟正黑體" panose="020B0604030504040204" pitchFamily="34" charset="-120"/>
                <a:ea typeface="微軟正黑體" panose="020B0604030504040204" pitchFamily="34" charset="-120"/>
              </a:rPr>
              <a:t>步驟一</a:t>
            </a:r>
            <a:r>
              <a:rPr lang="en-US" altLang="zh-TW" sz="2000" dirty="0">
                <a:solidFill>
                  <a:prstClr val="black"/>
                </a:solidFill>
                <a:latin typeface="微軟正黑體" panose="020B0604030504040204" pitchFamily="34" charset="-120"/>
                <a:ea typeface="微軟正黑體" panose="020B0604030504040204" pitchFamily="34" charset="-120"/>
              </a:rPr>
              <a:t>:</a:t>
            </a:r>
            <a:r>
              <a:rPr lang="zh-TW" altLang="zh-TW" sz="2000" dirty="0">
                <a:solidFill>
                  <a:prstClr val="black"/>
                </a:solidFill>
                <a:latin typeface="微軟正黑體" panose="020B0604030504040204" pitchFamily="34" charset="-120"/>
                <a:ea typeface="微軟正黑體" panose="020B0604030504040204" pitchFamily="34" charset="-120"/>
              </a:rPr>
              <a:t>用右手大拇指和食指撐起鐵鍊，中指放於大拇指與食指正下方緊靠手心。</a:t>
            </a:r>
          </a:p>
          <a:p>
            <a:r>
              <a:rPr lang="zh-TW" altLang="zh-TW" sz="2000" dirty="0">
                <a:solidFill>
                  <a:prstClr val="black"/>
                </a:solidFill>
                <a:latin typeface="微軟正黑體" panose="020B0604030504040204" pitchFamily="34" charset="-120"/>
                <a:ea typeface="微軟正黑體" panose="020B0604030504040204" pitchFamily="34" charset="-120"/>
              </a:rPr>
              <a:t>步驟二</a:t>
            </a:r>
            <a:r>
              <a:rPr lang="en-US" altLang="zh-TW" sz="2000" dirty="0">
                <a:solidFill>
                  <a:prstClr val="black"/>
                </a:solidFill>
                <a:latin typeface="微軟正黑體" panose="020B0604030504040204" pitchFamily="34" charset="-120"/>
                <a:ea typeface="微軟正黑體" panose="020B0604030504040204" pitchFamily="34" charset="-120"/>
              </a:rPr>
              <a:t>:</a:t>
            </a:r>
            <a:r>
              <a:rPr lang="zh-TW" altLang="zh-TW" sz="2000" dirty="0">
                <a:solidFill>
                  <a:prstClr val="black"/>
                </a:solidFill>
                <a:latin typeface="微軟正黑體" panose="020B0604030504040204" pitchFamily="34" charset="-120"/>
                <a:ea typeface="微軟正黑體" panose="020B0604030504040204" pitchFamily="34" charset="-120"/>
              </a:rPr>
              <a:t>將鐵環套於鐵鍊中間，再往上提至右手中指上方，將鐵環一端放於中指上</a:t>
            </a:r>
            <a:r>
              <a:rPr lang="en-US" altLang="zh-TW" sz="2000" dirty="0">
                <a:solidFill>
                  <a:prstClr val="black"/>
                </a:solidFill>
                <a:latin typeface="微軟正黑體" panose="020B0604030504040204" pitchFamily="34" charset="-120"/>
                <a:ea typeface="微軟正黑體" panose="020B0604030504040204" pitchFamily="34" charset="-120"/>
              </a:rPr>
              <a:t>(</a:t>
            </a:r>
            <a:r>
              <a:rPr lang="zh-TW" altLang="zh-TW" sz="2000" dirty="0">
                <a:solidFill>
                  <a:prstClr val="black"/>
                </a:solidFill>
                <a:latin typeface="微軟正黑體" panose="020B0604030504040204" pitchFamily="34" charset="-120"/>
                <a:ea typeface="微軟正黑體" panose="020B0604030504040204" pitchFamily="34" charset="-120"/>
              </a:rPr>
              <a:t>拇指食指下</a:t>
            </a:r>
            <a:r>
              <a:rPr lang="en-US" altLang="zh-TW" sz="2000" dirty="0">
                <a:solidFill>
                  <a:prstClr val="black"/>
                </a:solidFill>
                <a:latin typeface="微軟正黑體" panose="020B0604030504040204" pitchFamily="34" charset="-120"/>
                <a:ea typeface="微軟正黑體" panose="020B0604030504040204" pitchFamily="34" charset="-120"/>
              </a:rPr>
              <a:t>)</a:t>
            </a:r>
            <a:r>
              <a:rPr lang="zh-TW" altLang="zh-TW" sz="2000" dirty="0">
                <a:solidFill>
                  <a:prstClr val="black"/>
                </a:solidFill>
                <a:latin typeface="微軟正黑體" panose="020B0604030504040204" pitchFamily="34" charset="-120"/>
                <a:ea typeface="微軟正黑體" panose="020B0604030504040204" pitchFamily="34" charset="-120"/>
              </a:rPr>
              <a:t>。</a:t>
            </a:r>
            <a:endParaRPr lang="en-US" altLang="zh-TW" sz="2000" dirty="0">
              <a:solidFill>
                <a:prstClr val="black"/>
              </a:solidFill>
              <a:latin typeface="微軟正黑體" panose="020B0604030504040204" pitchFamily="34" charset="-120"/>
              <a:ea typeface="微軟正黑體" panose="020B0604030504040204" pitchFamily="34" charset="-120"/>
            </a:endParaRPr>
          </a:p>
          <a:p>
            <a:pPr>
              <a:lnSpc>
                <a:spcPct val="120000"/>
              </a:lnSpc>
            </a:pPr>
            <a:r>
              <a:rPr lang="zh-TW" altLang="en-US" sz="2400" dirty="0">
                <a:hlinkClick r:id="rId2"/>
              </a:rPr>
              <a:t>魔術教學</a:t>
            </a:r>
            <a:r>
              <a:rPr lang="en-US" altLang="zh-TW" sz="2400" dirty="0">
                <a:hlinkClick r:id="rId2"/>
              </a:rPr>
              <a:t>-</a:t>
            </a:r>
            <a:r>
              <a:rPr lang="zh-TW" altLang="en-US" sz="2400" dirty="0">
                <a:hlinkClick r:id="rId2"/>
              </a:rPr>
              <a:t>喜結良緣 </a:t>
            </a:r>
            <a:r>
              <a:rPr lang="en-US" altLang="zh-TW" sz="2400" dirty="0">
                <a:hlinkClick r:id="rId2"/>
              </a:rPr>
              <a:t>Perfect Knot</a:t>
            </a:r>
            <a:endParaRPr lang="en-US" altLang="zh-TW" sz="2400" dirty="0"/>
          </a:p>
          <a:p>
            <a:pPr>
              <a:lnSpc>
                <a:spcPct val="120000"/>
              </a:lnSpc>
            </a:pPr>
            <a:r>
              <a:rPr lang="zh-TW" altLang="en-US" sz="2400" dirty="0">
                <a:hlinkClick r:id="rId3"/>
              </a:rPr>
              <a:t>鍊與環</a:t>
            </a:r>
            <a:r>
              <a:rPr lang="en-US" altLang="zh-TW" sz="2400" dirty="0">
                <a:hlinkClick r:id="rId3"/>
              </a:rPr>
              <a:t>_Jerry</a:t>
            </a:r>
            <a:r>
              <a:rPr lang="zh-TW" altLang="en-US" sz="2400" dirty="0">
                <a:hlinkClick r:id="rId3"/>
              </a:rPr>
              <a:t>的魔術課 </a:t>
            </a:r>
            <a:r>
              <a:rPr lang="en-US" altLang="zh-TW" sz="2400" dirty="0">
                <a:hlinkClick r:id="rId3"/>
              </a:rPr>
              <a:t>- YouTube</a:t>
            </a:r>
            <a:endParaRPr lang="en-US" altLang="zh-TW" sz="2400" b="1" dirty="0">
              <a:solidFill>
                <a:prstClr val="black"/>
              </a:solidFill>
              <a:latin typeface="微軟正黑體" panose="020B0604030504040204" pitchFamily="34" charset="-120"/>
              <a:ea typeface="微軟正黑體" panose="020B0604030504040204" pitchFamily="34" charset="-120"/>
            </a:endParaRPr>
          </a:p>
        </p:txBody>
      </p:sp>
      <p:sp>
        <p:nvSpPr>
          <p:cNvPr id="8" name="矩形 7">
            <a:hlinkClick r:id="rId4" action="ppaction://hlinksldjump"/>
            <a:extLst>
              <a:ext uri="{FF2B5EF4-FFF2-40B4-BE49-F238E27FC236}">
                <a16:creationId xmlns:a16="http://schemas.microsoft.com/office/drawing/2014/main" id="{A9898957-4C24-4171-A486-2C10FB48B900}"/>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4" action="ppaction://hlinksldjump"/>
              </a:rPr>
              <a:t>目錄</a:t>
            </a:r>
            <a:endParaRPr lang="zh-TW" altLang="en-US" dirty="0">
              <a:solidFill>
                <a:sysClr val="windowText" lastClr="000000"/>
              </a:solidFill>
            </a:endParaRPr>
          </a:p>
        </p:txBody>
      </p:sp>
      <p:pic>
        <p:nvPicPr>
          <p:cNvPr id="9" name="圖片 8">
            <a:extLst>
              <a:ext uri="{FF2B5EF4-FFF2-40B4-BE49-F238E27FC236}">
                <a16:creationId xmlns:a16="http://schemas.microsoft.com/office/drawing/2014/main" id="{6BF50FE9-4193-443B-BA99-3C02881C95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7388" y="3907747"/>
            <a:ext cx="1721216" cy="1714545"/>
          </a:xfrm>
          <a:prstGeom prst="rect">
            <a:avLst/>
          </a:prstGeom>
        </p:spPr>
      </p:pic>
      <p:sp>
        <p:nvSpPr>
          <p:cNvPr id="7" name="矩形 6">
            <a:extLst>
              <a:ext uri="{FF2B5EF4-FFF2-40B4-BE49-F238E27FC236}">
                <a16:creationId xmlns:a16="http://schemas.microsoft.com/office/drawing/2014/main" id="{9B7F4629-75A0-432D-BC29-D56F5C79508E}"/>
              </a:ext>
            </a:extLst>
          </p:cNvPr>
          <p:cNvSpPr/>
          <p:nvPr/>
        </p:nvSpPr>
        <p:spPr>
          <a:xfrm>
            <a:off x="9420725" y="1304897"/>
            <a:ext cx="3694226" cy="2554545"/>
          </a:xfrm>
          <a:prstGeom prst="rect">
            <a:avLst/>
          </a:prstGeom>
        </p:spPr>
        <p:txBody>
          <a:bodyPr wrap="square">
            <a:spAutoFit/>
          </a:bodyPr>
          <a:lstStyle/>
          <a:p>
            <a:r>
              <a:rPr lang="en-US" altLang="zh-TW" sz="1600" dirty="0">
                <a:solidFill>
                  <a:srgbClr val="00B0F0"/>
                </a:solidFill>
                <a:latin typeface="標楷體" pitchFamily="65" charset="-120"/>
                <a:ea typeface="標楷體" pitchFamily="65" charset="-120"/>
              </a:rPr>
              <a:t>Make a good match.</a:t>
            </a:r>
            <a:endParaRPr lang="zh-TW" altLang="zh-TW" sz="1600" dirty="0">
              <a:solidFill>
                <a:srgbClr val="00B0F0"/>
              </a:solidFill>
              <a:latin typeface="標楷體" pitchFamily="65" charset="-120"/>
              <a:ea typeface="標楷體" pitchFamily="65" charset="-120"/>
            </a:endParaRPr>
          </a:p>
          <a:p>
            <a:r>
              <a:rPr lang="en-US" altLang="zh-TW" sz="1600" dirty="0">
                <a:latin typeface="標楷體" pitchFamily="65" charset="-120"/>
                <a:ea typeface="標楷體" pitchFamily="65" charset="-120"/>
              </a:rPr>
              <a:t>First: Use your thumb and forefinger to support the chain in the center of the ring. At the same time, your middle finger is close to your thumb.</a:t>
            </a:r>
            <a:endParaRPr lang="zh-TW" altLang="zh-TW" sz="1600" dirty="0">
              <a:latin typeface="標楷體" pitchFamily="65" charset="-120"/>
              <a:ea typeface="標楷體" pitchFamily="65" charset="-120"/>
            </a:endParaRPr>
          </a:p>
          <a:p>
            <a:r>
              <a:rPr lang="en-US" altLang="zh-TW" sz="1600" dirty="0">
                <a:latin typeface="標楷體" pitchFamily="65" charset="-120"/>
                <a:ea typeface="標楷體" pitchFamily="65" charset="-120"/>
              </a:rPr>
              <a:t>Second: Let the ring lean against your middle finger loose the ring, then the ring will be hitched by the chain.</a:t>
            </a:r>
            <a:endParaRPr lang="zh-TW" altLang="zh-TW" sz="1600" dirty="0">
              <a:latin typeface="標楷體" pitchFamily="65" charset="-120"/>
              <a:ea typeface="標楷體" pitchFamily="65" charset="-120"/>
            </a:endParaRPr>
          </a:p>
        </p:txBody>
      </p:sp>
    </p:spTree>
    <p:extLst>
      <p:ext uri="{BB962C8B-B14F-4D97-AF65-F5344CB8AC3E}">
        <p14:creationId xmlns:p14="http://schemas.microsoft.com/office/powerpoint/2010/main" val="2800847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273" y="-1"/>
            <a:ext cx="8356599" cy="1632857"/>
          </a:xfrm>
        </p:spPr>
        <p:txBody>
          <a:bodyPr/>
          <a:lstStyle/>
          <a:p>
            <a:r>
              <a:rPr lang="zh-TW" altLang="en-US" dirty="0">
                <a:solidFill>
                  <a:srgbClr val="0033CC"/>
                </a:solidFill>
              </a:rPr>
              <a:t>十字鎖 </a:t>
            </a:r>
            <a:br>
              <a:rPr lang="en-US" altLang="zh-TW" dirty="0">
                <a:solidFill>
                  <a:srgbClr val="0033CC"/>
                </a:solidFill>
              </a:rPr>
            </a:br>
            <a:r>
              <a:rPr lang="en-US" altLang="zh-TW" sz="3200" dirty="0">
                <a:solidFill>
                  <a:srgbClr val="0033CC"/>
                </a:solidFill>
              </a:rPr>
              <a:t>Wooden Centrifugal Puzzle</a:t>
            </a:r>
            <a:br>
              <a:rPr lang="en-US" altLang="zh-TW" sz="3200" dirty="0">
                <a:solidFill>
                  <a:srgbClr val="0033CC"/>
                </a:solidFill>
              </a:rPr>
            </a:br>
            <a:r>
              <a:rPr lang="en-US" altLang="zh-TW" sz="3200" dirty="0">
                <a:solidFill>
                  <a:srgbClr val="0033CC"/>
                </a:solidFill>
              </a:rPr>
              <a:t>Cross Sticks - Wood Brain Teaser</a:t>
            </a:r>
            <a:endParaRPr lang="zh-TW" altLang="en-US" sz="3200" dirty="0">
              <a:solidFill>
                <a:srgbClr val="0033CC"/>
              </a:solidFill>
            </a:endParaRPr>
          </a:p>
        </p:txBody>
      </p:sp>
      <p:sp>
        <p:nvSpPr>
          <p:cNvPr id="5" name="文字方塊 9">
            <a:extLst>
              <a:ext uri="{FF2B5EF4-FFF2-40B4-BE49-F238E27FC236}">
                <a16:creationId xmlns:a16="http://schemas.microsoft.com/office/drawing/2014/main" id="{D7674813-EBF6-493C-B267-7032C57909D2}"/>
              </a:ext>
            </a:extLst>
          </p:cNvPr>
          <p:cNvSpPr txBox="1">
            <a:spLocks noChangeArrowheads="1"/>
          </p:cNvSpPr>
          <p:nvPr/>
        </p:nvSpPr>
        <p:spPr bwMode="auto">
          <a:xfrm>
            <a:off x="182483" y="3583257"/>
            <a:ext cx="8961517" cy="2865272"/>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br>
              <a:rPr lang="zh-TW" altLang="en-US"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向心力。</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spcBef>
                <a:spcPts val="600"/>
              </a:spcBef>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p:txBody>
      </p:sp>
      <p:sp>
        <p:nvSpPr>
          <p:cNvPr id="6" name="矩形 5">
            <a:extLst>
              <a:ext uri="{FF2B5EF4-FFF2-40B4-BE49-F238E27FC236}">
                <a16:creationId xmlns:a16="http://schemas.microsoft.com/office/drawing/2014/main" id="{278CC86F-A774-4FC8-87B7-4A255E8C6045}"/>
              </a:ext>
            </a:extLst>
          </p:cNvPr>
          <p:cNvSpPr/>
          <p:nvPr/>
        </p:nvSpPr>
        <p:spPr>
          <a:xfrm>
            <a:off x="182483" y="1659537"/>
            <a:ext cx="5437506" cy="1824987"/>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a:lnSpc>
                <a:spcPct val="120000"/>
              </a:lnSpc>
            </a:pPr>
            <a:r>
              <a:rPr lang="zh-TW" altLang="en-US" sz="2400" dirty="0">
                <a:solidFill>
                  <a:prstClr val="black"/>
                </a:solidFill>
                <a:latin typeface="微軟正黑體" panose="020B0604030504040204" pitchFamily="34" charset="-120"/>
                <a:ea typeface="微軟正黑體" panose="020B0604030504040204" pitchFamily="34" charset="-120"/>
              </a:rPr>
              <a:t>試著將十字鎖打開</a:t>
            </a:r>
            <a:r>
              <a:rPr lang="en-US" altLang="zh-TW" sz="2400" dirty="0">
                <a:solidFill>
                  <a:prstClr val="black"/>
                </a:solidFill>
                <a:latin typeface="微軟正黑體" panose="020B0604030504040204" pitchFamily="34" charset="-120"/>
                <a:ea typeface="微軟正黑體" panose="020B0604030504040204" pitchFamily="34" charset="-120"/>
              </a:rPr>
              <a:t>(</a:t>
            </a:r>
            <a:r>
              <a:rPr lang="zh-TW" altLang="en-US" sz="2400" dirty="0">
                <a:solidFill>
                  <a:prstClr val="black"/>
                </a:solidFill>
                <a:latin typeface="微軟正黑體" panose="020B0604030504040204" pitchFamily="34" charset="-120"/>
                <a:ea typeface="微軟正黑體" panose="020B0604030504040204" pitchFamily="34" charset="-120"/>
              </a:rPr>
              <a:t>不要暴力</a:t>
            </a:r>
            <a:r>
              <a:rPr lang="en-US" altLang="zh-TW" sz="2400" dirty="0">
                <a:solidFill>
                  <a:prstClr val="black"/>
                </a:solidFill>
                <a:latin typeface="微軟正黑體" panose="020B0604030504040204" pitchFamily="34" charset="-120"/>
                <a:ea typeface="微軟正黑體" panose="020B0604030504040204" pitchFamily="34" charset="-120"/>
              </a:rPr>
              <a:t>)</a:t>
            </a:r>
          </a:p>
          <a:p>
            <a:pPr>
              <a:lnSpc>
                <a:spcPct val="120000"/>
              </a:lnSpc>
            </a:pPr>
            <a:r>
              <a:rPr lang="en-US" altLang="zh-TW" sz="2400" dirty="0">
                <a:solidFill>
                  <a:prstClr val="black"/>
                </a:solidFill>
                <a:latin typeface="微軟正黑體" panose="020B0604030504040204" pitchFamily="34" charset="-120"/>
                <a:ea typeface="微軟正黑體" panose="020B0604030504040204" pitchFamily="34" charset="-120"/>
              </a:rPr>
              <a:t>:</a:t>
            </a:r>
            <a:r>
              <a:rPr lang="zh-TW" altLang="en-US" sz="2400" dirty="0">
                <a:solidFill>
                  <a:prstClr val="black"/>
                </a:solidFill>
                <a:latin typeface="微軟正黑體" panose="020B0604030504040204" pitchFamily="34" charset="-120"/>
                <a:ea typeface="微軟正黑體" panose="020B0604030504040204" pitchFamily="34" charset="-120"/>
              </a:rPr>
              <a:t>以旋轉的方式平轉十字，中間卡榫會向兩邊移動，即可開啟。</a:t>
            </a:r>
            <a:endParaRPr lang="en-US" altLang="zh-TW" sz="2400" dirty="0">
              <a:solidFill>
                <a:prstClr val="black"/>
              </a:solidFill>
              <a:latin typeface="微軟正黑體" panose="020B0604030504040204" pitchFamily="34" charset="-120"/>
              <a:ea typeface="微軟正黑體" panose="020B0604030504040204" pitchFamily="34" charset="-120"/>
            </a:endParaRPr>
          </a:p>
        </p:txBody>
      </p:sp>
      <p:sp>
        <p:nvSpPr>
          <p:cNvPr id="8" name="矩形 7">
            <a:hlinkClick r:id="rId2" action="ppaction://hlinksldjump"/>
            <a:extLst>
              <a:ext uri="{FF2B5EF4-FFF2-40B4-BE49-F238E27FC236}">
                <a16:creationId xmlns:a16="http://schemas.microsoft.com/office/drawing/2014/main" id="{A9898957-4C24-4171-A486-2C10FB48B900}"/>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2" action="ppaction://hlinksldjump"/>
              </a:rPr>
              <a:t>目錄</a:t>
            </a:r>
            <a:endParaRPr lang="zh-TW" altLang="en-US" dirty="0">
              <a:solidFill>
                <a:sysClr val="windowText" lastClr="000000"/>
              </a:solidFill>
            </a:endParaRPr>
          </a:p>
        </p:txBody>
      </p:sp>
      <p:pic>
        <p:nvPicPr>
          <p:cNvPr id="2050" name="Picture 2" descr="http://www.phys.nthu.edu.tw/~gplab/file/08%20Demonstrations%20B/image/B-14.png">
            <a:extLst>
              <a:ext uri="{FF2B5EF4-FFF2-40B4-BE49-F238E27FC236}">
                <a16:creationId xmlns:a16="http://schemas.microsoft.com/office/drawing/2014/main" id="{0D48508A-F148-4105-9C4D-AA858BD60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961" y="1731589"/>
            <a:ext cx="2682660" cy="2112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27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09800" y="31085"/>
            <a:ext cx="4339323" cy="804640"/>
          </a:xfrm>
        </p:spPr>
        <p:txBody>
          <a:bodyPr/>
          <a:lstStyle/>
          <a:p>
            <a:pPr>
              <a:lnSpc>
                <a:spcPct val="120000"/>
              </a:lnSpc>
            </a:pPr>
            <a:r>
              <a:rPr lang="zh-TW" altLang="en-US" dirty="0">
                <a:solidFill>
                  <a:srgbClr val="0033CC"/>
                </a:solidFill>
              </a:rPr>
              <a:t>向心轉盤</a:t>
            </a:r>
          </a:p>
        </p:txBody>
      </p:sp>
      <p:sp>
        <p:nvSpPr>
          <p:cNvPr id="5" name="文字方塊 9">
            <a:extLst>
              <a:ext uri="{FF2B5EF4-FFF2-40B4-BE49-F238E27FC236}">
                <a16:creationId xmlns:a16="http://schemas.microsoft.com/office/drawing/2014/main" id="{D7674813-EBF6-493C-B267-7032C57909D2}"/>
              </a:ext>
            </a:extLst>
          </p:cNvPr>
          <p:cNvSpPr txBox="1">
            <a:spLocks noChangeArrowheads="1"/>
          </p:cNvSpPr>
          <p:nvPr/>
        </p:nvSpPr>
        <p:spPr bwMode="auto">
          <a:xfrm>
            <a:off x="511647" y="2468944"/>
            <a:ext cx="4410786" cy="3385414"/>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br>
              <a:rPr lang="zh-TW" altLang="en-US"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向心力。</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spcBef>
                <a:spcPts val="600"/>
              </a:spcBef>
            </a:pP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a:t>
            </a:r>
            <a:endParaRPr lang="en-US" altLang="zh-TW" sz="2400" dirty="0">
              <a:solidFill>
                <a:schemeClr val="bg1">
                  <a:lumMod val="65000"/>
                </a:schemeClr>
              </a:solidFill>
              <a:latin typeface="微軟正黑體" panose="020B0604030504040204" pitchFamily="34" charset="-120"/>
              <a:ea typeface="微軟正黑體" panose="020B0604030504040204" pitchFamily="34" charset="-120"/>
            </a:endParaRPr>
          </a:p>
          <a:p>
            <a:pPr eaLnBrk="1" hangingPunct="1">
              <a:lnSpc>
                <a:spcPct val="120000"/>
              </a:lnSpc>
              <a:spcBef>
                <a:spcPts val="600"/>
              </a:spcBef>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p:txBody>
      </p:sp>
      <p:sp>
        <p:nvSpPr>
          <p:cNvPr id="6" name="矩形 5">
            <a:extLst>
              <a:ext uri="{FF2B5EF4-FFF2-40B4-BE49-F238E27FC236}">
                <a16:creationId xmlns:a16="http://schemas.microsoft.com/office/drawing/2014/main" id="{278CC86F-A774-4FC8-87B7-4A255E8C6045}"/>
              </a:ext>
            </a:extLst>
          </p:cNvPr>
          <p:cNvSpPr/>
          <p:nvPr/>
        </p:nvSpPr>
        <p:spPr>
          <a:xfrm>
            <a:off x="511647" y="805785"/>
            <a:ext cx="5383711" cy="1381789"/>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nSpc>
                <a:spcPct val="120000"/>
              </a:lnSpc>
            </a:pPr>
            <a:r>
              <a:rPr lang="zh-TW" altLang="en-US" sz="2400" dirty="0">
                <a:solidFill>
                  <a:prstClr val="black"/>
                </a:solidFill>
                <a:latin typeface="微軟正黑體" panose="020B0604030504040204" pitchFamily="34" charset="-120"/>
                <a:ea typeface="微軟正黑體" panose="020B0604030504040204" pitchFamily="34" charset="-120"/>
              </a:rPr>
              <a:t>將水杯置於盤上，垂直甩動使水杯不會下墜。</a:t>
            </a:r>
            <a:endParaRPr lang="en-US" altLang="zh-TW" sz="2400" b="1" dirty="0">
              <a:solidFill>
                <a:prstClr val="black"/>
              </a:solidFill>
              <a:latin typeface="微軟正黑體" panose="020B0604030504040204" pitchFamily="34" charset="-120"/>
              <a:ea typeface="微軟正黑體" panose="020B0604030504040204" pitchFamily="34" charset="-120"/>
            </a:endParaRPr>
          </a:p>
        </p:txBody>
      </p:sp>
      <p:sp>
        <p:nvSpPr>
          <p:cNvPr id="8" name="矩形 7">
            <a:hlinkClick r:id="rId2" action="ppaction://hlinksldjump"/>
            <a:extLst>
              <a:ext uri="{FF2B5EF4-FFF2-40B4-BE49-F238E27FC236}">
                <a16:creationId xmlns:a16="http://schemas.microsoft.com/office/drawing/2014/main" id="{A9898957-4C24-4171-A486-2C10FB48B900}"/>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2" action="ppaction://hlinksldjump"/>
              </a:rPr>
              <a:t>目錄</a:t>
            </a:r>
            <a:endParaRPr lang="zh-TW" altLang="en-US" dirty="0">
              <a:solidFill>
                <a:sysClr val="windowText" lastClr="000000"/>
              </a:solidFill>
            </a:endParaRPr>
          </a:p>
        </p:txBody>
      </p:sp>
      <p:grpSp>
        <p:nvGrpSpPr>
          <p:cNvPr id="27" name="群組 26">
            <a:extLst>
              <a:ext uri="{FF2B5EF4-FFF2-40B4-BE49-F238E27FC236}">
                <a16:creationId xmlns:a16="http://schemas.microsoft.com/office/drawing/2014/main" id="{6278156B-77D8-4862-B092-9C5BA3828D7E}"/>
              </a:ext>
            </a:extLst>
          </p:cNvPr>
          <p:cNvGrpSpPr/>
          <p:nvPr/>
        </p:nvGrpSpPr>
        <p:grpSpPr>
          <a:xfrm>
            <a:off x="6366365" y="1840977"/>
            <a:ext cx="1871462" cy="2132418"/>
            <a:chOff x="6127845" y="790673"/>
            <a:chExt cx="2402005" cy="2464952"/>
          </a:xfrm>
        </p:grpSpPr>
        <p:sp>
          <p:nvSpPr>
            <p:cNvPr id="3" name="圓柱形 2">
              <a:extLst>
                <a:ext uri="{FF2B5EF4-FFF2-40B4-BE49-F238E27FC236}">
                  <a16:creationId xmlns:a16="http://schemas.microsoft.com/office/drawing/2014/main" id="{445FD36E-D38F-4611-8B11-09A8D2C3D212}"/>
                </a:ext>
              </a:extLst>
            </p:cNvPr>
            <p:cNvSpPr/>
            <p:nvPr/>
          </p:nvSpPr>
          <p:spPr>
            <a:xfrm>
              <a:off x="6127845" y="2823625"/>
              <a:ext cx="2402005" cy="432000"/>
            </a:xfrm>
            <a:prstGeom prst="can">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形 8" descr="保護姿勢的手">
              <a:extLst>
                <a:ext uri="{FF2B5EF4-FFF2-40B4-BE49-F238E27FC236}">
                  <a16:creationId xmlns:a16="http://schemas.microsoft.com/office/drawing/2014/main" id="{7DAF4FDD-3654-4F51-8745-7BCDE62289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7250271">
              <a:off x="6673375" y="790673"/>
              <a:ext cx="914400" cy="914400"/>
            </a:xfrm>
            <a:prstGeom prst="rect">
              <a:avLst/>
            </a:prstGeom>
          </p:spPr>
        </p:pic>
        <p:cxnSp>
          <p:nvCxnSpPr>
            <p:cNvPr id="11" name="直線接點 10">
              <a:extLst>
                <a:ext uri="{FF2B5EF4-FFF2-40B4-BE49-F238E27FC236}">
                  <a16:creationId xmlns:a16="http://schemas.microsoft.com/office/drawing/2014/main" id="{D2F4C9DB-887C-4D2B-AC92-B58F6A4FB846}"/>
                </a:ext>
              </a:extLst>
            </p:cNvPr>
            <p:cNvCxnSpPr>
              <a:cxnSpLocks/>
            </p:cNvCxnSpPr>
            <p:nvPr/>
          </p:nvCxnSpPr>
          <p:spPr>
            <a:xfrm>
              <a:off x="7179733" y="1559240"/>
              <a:ext cx="316602" cy="1330648"/>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直線接點 14">
              <a:extLst>
                <a:ext uri="{FF2B5EF4-FFF2-40B4-BE49-F238E27FC236}">
                  <a16:creationId xmlns:a16="http://schemas.microsoft.com/office/drawing/2014/main" id="{370AB6DE-4619-48F1-AD28-C0CFC4FCC3DC}"/>
                </a:ext>
              </a:extLst>
            </p:cNvPr>
            <p:cNvCxnSpPr>
              <a:cxnSpLocks/>
            </p:cNvCxnSpPr>
            <p:nvPr/>
          </p:nvCxnSpPr>
          <p:spPr>
            <a:xfrm flipH="1">
              <a:off x="6533050" y="1554114"/>
              <a:ext cx="646683" cy="1412606"/>
            </a:xfrm>
            <a:prstGeom prst="line">
              <a:avLst/>
            </a:prstGeom>
            <a:ln w="38100"/>
          </p:spPr>
          <p:style>
            <a:lnRef idx="1">
              <a:schemeClr val="dk1"/>
            </a:lnRef>
            <a:fillRef idx="0">
              <a:schemeClr val="dk1"/>
            </a:fillRef>
            <a:effectRef idx="0">
              <a:schemeClr val="dk1"/>
            </a:effectRef>
            <a:fontRef idx="minor">
              <a:schemeClr val="tx1"/>
            </a:fontRef>
          </p:style>
        </p:cxnSp>
        <p:cxnSp>
          <p:nvCxnSpPr>
            <p:cNvPr id="18" name="直線接點 17">
              <a:extLst>
                <a:ext uri="{FF2B5EF4-FFF2-40B4-BE49-F238E27FC236}">
                  <a16:creationId xmlns:a16="http://schemas.microsoft.com/office/drawing/2014/main" id="{94881F66-A26A-47CB-9485-92A9DD9246C9}"/>
                </a:ext>
              </a:extLst>
            </p:cNvPr>
            <p:cNvCxnSpPr>
              <a:cxnSpLocks/>
            </p:cNvCxnSpPr>
            <p:nvPr/>
          </p:nvCxnSpPr>
          <p:spPr>
            <a:xfrm>
              <a:off x="7185528" y="1554114"/>
              <a:ext cx="884401" cy="1412606"/>
            </a:xfrm>
            <a:prstGeom prst="line">
              <a:avLst/>
            </a:prstGeom>
            <a:ln w="38100"/>
          </p:spPr>
          <p:style>
            <a:lnRef idx="1">
              <a:schemeClr val="dk1"/>
            </a:lnRef>
            <a:fillRef idx="0">
              <a:schemeClr val="dk1"/>
            </a:fillRef>
            <a:effectRef idx="0">
              <a:schemeClr val="dk1"/>
            </a:effectRef>
            <a:fontRef idx="minor">
              <a:schemeClr val="tx1"/>
            </a:fontRef>
          </p:style>
        </p:cxnSp>
        <p:grpSp>
          <p:nvGrpSpPr>
            <p:cNvPr id="25" name="群組 24">
              <a:extLst>
                <a:ext uri="{FF2B5EF4-FFF2-40B4-BE49-F238E27FC236}">
                  <a16:creationId xmlns:a16="http://schemas.microsoft.com/office/drawing/2014/main" id="{FFE5438C-434B-4B7F-8730-7CFFE73207A0}"/>
                </a:ext>
              </a:extLst>
            </p:cNvPr>
            <p:cNvGrpSpPr/>
            <p:nvPr/>
          </p:nvGrpSpPr>
          <p:grpSpPr>
            <a:xfrm>
              <a:off x="7066227" y="2422058"/>
              <a:ext cx="484294" cy="535559"/>
              <a:chOff x="7012041" y="2354328"/>
              <a:chExt cx="484294" cy="535559"/>
            </a:xfrm>
          </p:grpSpPr>
          <p:sp>
            <p:nvSpPr>
              <p:cNvPr id="23" name="圓柱形 22">
                <a:extLst>
                  <a:ext uri="{FF2B5EF4-FFF2-40B4-BE49-F238E27FC236}">
                    <a16:creationId xmlns:a16="http://schemas.microsoft.com/office/drawing/2014/main" id="{0A08FC34-1D8A-4B4C-AB7B-976118813725}"/>
                  </a:ext>
                </a:extLst>
              </p:cNvPr>
              <p:cNvSpPr/>
              <p:nvPr/>
            </p:nvSpPr>
            <p:spPr>
              <a:xfrm>
                <a:off x="7017173" y="2354328"/>
                <a:ext cx="479162" cy="535559"/>
              </a:xfrm>
              <a:prstGeom prst="ca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圓柱形 23">
                <a:extLst>
                  <a:ext uri="{FF2B5EF4-FFF2-40B4-BE49-F238E27FC236}">
                    <a16:creationId xmlns:a16="http://schemas.microsoft.com/office/drawing/2014/main" id="{5AB3423C-0C9C-4D59-8362-ECC9E2CCA120}"/>
                  </a:ext>
                </a:extLst>
              </p:cNvPr>
              <p:cNvSpPr/>
              <p:nvPr/>
            </p:nvSpPr>
            <p:spPr>
              <a:xfrm>
                <a:off x="7012041" y="2621635"/>
                <a:ext cx="479162" cy="266928"/>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
        <p:nvSpPr>
          <p:cNvPr id="26" name="弧形 25">
            <a:extLst>
              <a:ext uri="{FF2B5EF4-FFF2-40B4-BE49-F238E27FC236}">
                <a16:creationId xmlns:a16="http://schemas.microsoft.com/office/drawing/2014/main" id="{638C9C1C-A66D-4318-AE86-A3FE6F353B30}"/>
              </a:ext>
            </a:extLst>
          </p:cNvPr>
          <p:cNvSpPr/>
          <p:nvPr/>
        </p:nvSpPr>
        <p:spPr>
          <a:xfrm>
            <a:off x="4887840" y="713130"/>
            <a:ext cx="4037315" cy="3627199"/>
          </a:xfrm>
          <a:prstGeom prst="arc">
            <a:avLst>
              <a:gd name="adj1" fmla="val 17463341"/>
              <a:gd name="adj2" fmla="val 2577346"/>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Tree>
    <p:extLst>
      <p:ext uri="{BB962C8B-B14F-4D97-AF65-F5344CB8AC3E}">
        <p14:creationId xmlns:p14="http://schemas.microsoft.com/office/powerpoint/2010/main" val="1405541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074C5A-CA52-4665-9C3B-297C7BBEEB84}"/>
              </a:ext>
            </a:extLst>
          </p:cNvPr>
          <p:cNvSpPr>
            <a:spLocks noGrp="1"/>
          </p:cNvSpPr>
          <p:nvPr>
            <p:ph type="title"/>
          </p:nvPr>
        </p:nvSpPr>
        <p:spPr>
          <a:xfrm>
            <a:off x="1218593" y="-1637"/>
            <a:ext cx="6736536" cy="1343677"/>
          </a:xfrm>
        </p:spPr>
        <p:txBody>
          <a:bodyPr/>
          <a:lstStyle/>
          <a:p>
            <a:r>
              <a:rPr lang="zh-TW" altLang="en-US" kern="100" dirty="0">
                <a:solidFill>
                  <a:srgbClr val="0000CC"/>
                </a:solidFill>
                <a:latin typeface="+mn-ea"/>
              </a:rPr>
              <a:t>雙輪競走</a:t>
            </a:r>
            <a:r>
              <a:rPr lang="en-US" altLang="zh-TW" kern="100" dirty="0">
                <a:solidFill>
                  <a:srgbClr val="0000CC"/>
                </a:solidFill>
                <a:latin typeface="+mn-ea"/>
              </a:rPr>
              <a:t>(</a:t>
            </a:r>
            <a:r>
              <a:rPr lang="zh-TW" altLang="en-US" kern="100" dirty="0">
                <a:solidFill>
                  <a:srgbClr val="0000CC"/>
                </a:solidFill>
                <a:latin typeface="+mn-ea"/>
              </a:rPr>
              <a:t>木盤與鐵環</a:t>
            </a:r>
            <a:r>
              <a:rPr lang="en-US" altLang="zh-TW" kern="100" dirty="0">
                <a:solidFill>
                  <a:srgbClr val="0000CC"/>
                </a:solidFill>
                <a:latin typeface="+mn-ea"/>
              </a:rPr>
              <a:t>)</a:t>
            </a:r>
            <a:br>
              <a:rPr lang="en-US" altLang="zh-TW" kern="100" dirty="0">
                <a:solidFill>
                  <a:srgbClr val="0000CC"/>
                </a:solidFill>
                <a:latin typeface="+mn-ea"/>
              </a:rPr>
            </a:br>
            <a:r>
              <a:rPr lang="en-US" altLang="zh-TW" sz="3600" kern="100" dirty="0">
                <a:solidFill>
                  <a:srgbClr val="0000CC"/>
                </a:solidFill>
                <a:latin typeface="+mn-ea"/>
              </a:rPr>
              <a:t>W</a:t>
            </a:r>
            <a:r>
              <a:rPr lang="en-US" altLang="zh-TW" sz="3600" dirty="0">
                <a:solidFill>
                  <a:srgbClr val="0033CC"/>
                </a:solidFill>
              </a:rPr>
              <a:t>ooden Plate and Iron Ring</a:t>
            </a:r>
            <a:endParaRPr lang="zh-TW" altLang="en-US" dirty="0">
              <a:solidFill>
                <a:srgbClr val="0033CC"/>
              </a:solidFill>
            </a:endParaRPr>
          </a:p>
        </p:txBody>
      </p:sp>
      <p:sp>
        <p:nvSpPr>
          <p:cNvPr id="3" name="矩形 2">
            <a:hlinkClick r:id="rId2" action="ppaction://hlinksldjump"/>
            <a:extLst>
              <a:ext uri="{FF2B5EF4-FFF2-40B4-BE49-F238E27FC236}">
                <a16:creationId xmlns:a16="http://schemas.microsoft.com/office/drawing/2014/main" id="{0595377B-4F69-41D1-B9CE-DEB91F905194}"/>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2" action="ppaction://hlinksldjump"/>
              </a:rPr>
              <a:t>目錄</a:t>
            </a:r>
            <a:endParaRPr lang="zh-TW" altLang="en-US" dirty="0">
              <a:solidFill>
                <a:sysClr val="windowText" lastClr="000000"/>
              </a:solidFill>
            </a:endParaRPr>
          </a:p>
        </p:txBody>
      </p:sp>
      <p:sp>
        <p:nvSpPr>
          <p:cNvPr id="4" name="文字方塊 9">
            <a:extLst>
              <a:ext uri="{FF2B5EF4-FFF2-40B4-BE49-F238E27FC236}">
                <a16:creationId xmlns:a16="http://schemas.microsoft.com/office/drawing/2014/main" id="{5A6D425C-CD65-49C3-B112-86D6960FDE54}"/>
              </a:ext>
            </a:extLst>
          </p:cNvPr>
          <p:cNvSpPr txBox="1">
            <a:spLocks noChangeArrowheads="1"/>
          </p:cNvSpPr>
          <p:nvPr/>
        </p:nvSpPr>
        <p:spPr bwMode="auto">
          <a:xfrm>
            <a:off x="549874" y="3162987"/>
            <a:ext cx="6897455" cy="4194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br>
              <a:rPr lang="zh-TW" altLang="en-US"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轉動慣量。</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spcBef>
                <a:spcPts val="600"/>
              </a:spcBef>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pPr eaLnBrk="1" hangingPunct="1">
              <a:lnSpc>
                <a:spcPct val="120000"/>
              </a:lnSpc>
            </a:pPr>
            <a:r>
              <a:rPr lang="en-US" altLang="zh-TW" sz="2400" dirty="0">
                <a:hlinkClick r:id="rId3"/>
              </a:rPr>
              <a:t>Moment of Inertia Races (youtube.com)</a:t>
            </a:r>
            <a:endParaRPr lang="en-US" altLang="zh-TW" sz="2400" dirty="0"/>
          </a:p>
          <a:p>
            <a:pPr eaLnBrk="1" hangingPunct="1">
              <a:lnSpc>
                <a:spcPct val="120000"/>
              </a:lnSpc>
            </a:pPr>
            <a:r>
              <a:rPr lang="en-US" altLang="zh-TW" sz="2400" dirty="0">
                <a:hlinkClick r:id="rId4"/>
              </a:rPr>
              <a:t>Moment of inertia by Walter Lewin (youtube.com)</a:t>
            </a:r>
            <a:endParaRPr lang="en-US" altLang="zh-TW" sz="2400" dirty="0"/>
          </a:p>
          <a:p>
            <a:pPr eaLnBrk="1" hangingPunct="1">
              <a:lnSpc>
                <a:spcPct val="120000"/>
              </a:lnSpc>
            </a:pPr>
            <a:endParaRPr lang="zh-TW" altLang="en-US" sz="2400" b="1" dirty="0">
              <a:solidFill>
                <a:srgbClr val="0000FF"/>
              </a:solidFill>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F82984A-6B1C-447E-8D36-04604E9EDFB7}"/>
              </a:ext>
            </a:extLst>
          </p:cNvPr>
          <p:cNvSpPr/>
          <p:nvPr/>
        </p:nvSpPr>
        <p:spPr>
          <a:xfrm>
            <a:off x="509887" y="1285133"/>
            <a:ext cx="4572000" cy="1824987"/>
          </a:xfrm>
          <a:prstGeom prst="rect">
            <a:avLst/>
          </a:prstGeom>
        </p:spPr>
        <p:txBody>
          <a:bodyPr>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lvl="0">
              <a:lnSpc>
                <a:spcPct val="120000"/>
              </a:lnSpc>
            </a:pPr>
            <a:r>
              <a:rPr lang="zh-TW" altLang="en-US" sz="2400" dirty="0">
                <a:solidFill>
                  <a:prstClr val="black"/>
                </a:solidFill>
                <a:latin typeface="微軟正黑體" panose="020B0604030504040204" pitchFamily="34" charset="-120"/>
                <a:ea typeface="微軟正黑體" panose="020B0604030504040204" pitchFamily="34" charset="-120"/>
              </a:rPr>
              <a:t>將等重的木盤與鐵環置於斜板上同時放開。觀察何者較快抵達，為什麼</a:t>
            </a:r>
            <a:r>
              <a:rPr lang="en-US" altLang="zh-TW" sz="2400" dirty="0">
                <a:solidFill>
                  <a:prstClr val="black"/>
                </a:solidFill>
                <a:latin typeface="微軟正黑體" panose="020B0604030504040204" pitchFamily="34" charset="-120"/>
                <a:ea typeface="微軟正黑體" panose="020B0604030504040204" pitchFamily="34" charset="-120"/>
              </a:rPr>
              <a:t>?</a:t>
            </a:r>
          </a:p>
        </p:txBody>
      </p:sp>
      <p:sp>
        <p:nvSpPr>
          <p:cNvPr id="7" name="圓柱形 6">
            <a:extLst>
              <a:ext uri="{FF2B5EF4-FFF2-40B4-BE49-F238E27FC236}">
                <a16:creationId xmlns:a16="http://schemas.microsoft.com/office/drawing/2014/main" id="{38FB54E2-A4AF-4211-8B37-270B588D3C98}"/>
              </a:ext>
            </a:extLst>
          </p:cNvPr>
          <p:cNvSpPr/>
          <p:nvPr/>
        </p:nvSpPr>
        <p:spPr>
          <a:xfrm rot="16200000">
            <a:off x="10048126" y="1158887"/>
            <a:ext cx="1345914" cy="811658"/>
          </a:xfrm>
          <a:prstGeom prst="can">
            <a:avLst>
              <a:gd name="adj" fmla="val 50000"/>
            </a:avLst>
          </a:prstGeom>
          <a:solidFill>
            <a:srgbClr val="CC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0" name="群組 9">
            <a:extLst>
              <a:ext uri="{FF2B5EF4-FFF2-40B4-BE49-F238E27FC236}">
                <a16:creationId xmlns:a16="http://schemas.microsoft.com/office/drawing/2014/main" id="{E21D70A4-1E3E-45CF-BD1B-322658AF16AC}"/>
              </a:ext>
            </a:extLst>
          </p:cNvPr>
          <p:cNvGrpSpPr/>
          <p:nvPr/>
        </p:nvGrpSpPr>
        <p:grpSpPr>
          <a:xfrm>
            <a:off x="11357567" y="891759"/>
            <a:ext cx="811658" cy="1345914"/>
            <a:chOff x="7504758" y="1333548"/>
            <a:chExt cx="811658" cy="1345914"/>
          </a:xfrm>
        </p:grpSpPr>
        <p:sp>
          <p:nvSpPr>
            <p:cNvPr id="8" name="圓柱形 7">
              <a:extLst>
                <a:ext uri="{FF2B5EF4-FFF2-40B4-BE49-F238E27FC236}">
                  <a16:creationId xmlns:a16="http://schemas.microsoft.com/office/drawing/2014/main" id="{564526BF-0695-43F8-8678-6C72C3E5A0C2}"/>
                </a:ext>
              </a:extLst>
            </p:cNvPr>
            <p:cNvSpPr/>
            <p:nvPr/>
          </p:nvSpPr>
          <p:spPr>
            <a:xfrm rot="16200000">
              <a:off x="7237630" y="1600676"/>
              <a:ext cx="1345914" cy="811658"/>
            </a:xfrm>
            <a:prstGeom prst="can">
              <a:avLst>
                <a:gd name="adj" fmla="val 50000"/>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a:extLst>
                <a:ext uri="{FF2B5EF4-FFF2-40B4-BE49-F238E27FC236}">
                  <a16:creationId xmlns:a16="http://schemas.microsoft.com/office/drawing/2014/main" id="{928776FF-AA17-437E-A4FE-638BB3C705D3}"/>
                </a:ext>
              </a:extLst>
            </p:cNvPr>
            <p:cNvSpPr/>
            <p:nvPr/>
          </p:nvSpPr>
          <p:spPr>
            <a:xfrm>
              <a:off x="7586950" y="1469471"/>
              <a:ext cx="231683" cy="1088794"/>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3" name="群組 12">
            <a:extLst>
              <a:ext uri="{FF2B5EF4-FFF2-40B4-BE49-F238E27FC236}">
                <a16:creationId xmlns:a16="http://schemas.microsoft.com/office/drawing/2014/main" id="{5A8E5C66-85DA-4DA8-92A6-117EF8BAC6BF}"/>
              </a:ext>
            </a:extLst>
          </p:cNvPr>
          <p:cNvGrpSpPr/>
          <p:nvPr/>
        </p:nvGrpSpPr>
        <p:grpSpPr>
          <a:xfrm>
            <a:off x="3991848" y="2735955"/>
            <a:ext cx="5100783" cy="1104011"/>
            <a:chOff x="4145958" y="2941435"/>
            <a:chExt cx="5100783" cy="1104011"/>
          </a:xfrm>
        </p:grpSpPr>
        <p:sp>
          <p:nvSpPr>
            <p:cNvPr id="12" name="圓柱形 11">
              <a:extLst>
                <a:ext uri="{FF2B5EF4-FFF2-40B4-BE49-F238E27FC236}">
                  <a16:creationId xmlns:a16="http://schemas.microsoft.com/office/drawing/2014/main" id="{3C9A8864-6C3D-4AB9-9574-068F2493946E}"/>
                </a:ext>
              </a:extLst>
            </p:cNvPr>
            <p:cNvSpPr/>
            <p:nvPr/>
          </p:nvSpPr>
          <p:spPr>
            <a:xfrm>
              <a:off x="8204923" y="3193829"/>
              <a:ext cx="308225" cy="851617"/>
            </a:xfrm>
            <a:prstGeom prst="can">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立方體 10">
              <a:extLst>
                <a:ext uri="{FF2B5EF4-FFF2-40B4-BE49-F238E27FC236}">
                  <a16:creationId xmlns:a16="http://schemas.microsoft.com/office/drawing/2014/main" id="{742BE2C5-8538-45EB-8606-A74FC002A25E}"/>
                </a:ext>
              </a:extLst>
            </p:cNvPr>
            <p:cNvSpPr/>
            <p:nvPr/>
          </p:nvSpPr>
          <p:spPr>
            <a:xfrm rot="21075951">
              <a:off x="4145958" y="2941435"/>
              <a:ext cx="5100783" cy="708375"/>
            </a:xfrm>
            <a:prstGeom prst="cube">
              <a:avLst>
                <a:gd name="adj" fmla="val 80144"/>
              </a:avLst>
            </a:prstGeom>
            <a:solidFill>
              <a:srgbClr val="CC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4" name="圓柱形 13">
            <a:extLst>
              <a:ext uri="{FF2B5EF4-FFF2-40B4-BE49-F238E27FC236}">
                <a16:creationId xmlns:a16="http://schemas.microsoft.com/office/drawing/2014/main" id="{626DF40B-E72D-4BB3-84AC-50C03D713707}"/>
              </a:ext>
            </a:extLst>
          </p:cNvPr>
          <p:cNvSpPr/>
          <p:nvPr/>
        </p:nvSpPr>
        <p:spPr>
          <a:xfrm rot="16200000">
            <a:off x="7229685" y="4888074"/>
            <a:ext cx="1010791" cy="631465"/>
          </a:xfrm>
          <a:prstGeom prst="can">
            <a:avLst>
              <a:gd name="adj" fmla="val 50000"/>
            </a:avLst>
          </a:prstGeom>
          <a:solidFill>
            <a:srgbClr val="CC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5" name="群組 14">
            <a:extLst>
              <a:ext uri="{FF2B5EF4-FFF2-40B4-BE49-F238E27FC236}">
                <a16:creationId xmlns:a16="http://schemas.microsoft.com/office/drawing/2014/main" id="{D47893A2-2489-4730-8571-A5CF03A301B7}"/>
              </a:ext>
            </a:extLst>
          </p:cNvPr>
          <p:cNvGrpSpPr/>
          <p:nvPr/>
        </p:nvGrpSpPr>
        <p:grpSpPr>
          <a:xfrm>
            <a:off x="8169651" y="4698411"/>
            <a:ext cx="631465" cy="1010791"/>
            <a:chOff x="7504758" y="1333548"/>
            <a:chExt cx="811658" cy="1345914"/>
          </a:xfrm>
        </p:grpSpPr>
        <p:sp>
          <p:nvSpPr>
            <p:cNvPr id="16" name="圓柱形 15">
              <a:extLst>
                <a:ext uri="{FF2B5EF4-FFF2-40B4-BE49-F238E27FC236}">
                  <a16:creationId xmlns:a16="http://schemas.microsoft.com/office/drawing/2014/main" id="{D49504B6-79D0-4ADD-89E0-A9713E770A3C}"/>
                </a:ext>
              </a:extLst>
            </p:cNvPr>
            <p:cNvSpPr/>
            <p:nvPr/>
          </p:nvSpPr>
          <p:spPr>
            <a:xfrm rot="16200000">
              <a:off x="7237630" y="1600676"/>
              <a:ext cx="1345914" cy="811658"/>
            </a:xfrm>
            <a:prstGeom prst="can">
              <a:avLst>
                <a:gd name="adj" fmla="val 50000"/>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橢圓 16">
              <a:extLst>
                <a:ext uri="{FF2B5EF4-FFF2-40B4-BE49-F238E27FC236}">
                  <a16:creationId xmlns:a16="http://schemas.microsoft.com/office/drawing/2014/main" id="{B229C3AC-A0FC-467E-B129-5AA537419FAD}"/>
                </a:ext>
              </a:extLst>
            </p:cNvPr>
            <p:cNvSpPr/>
            <p:nvPr/>
          </p:nvSpPr>
          <p:spPr>
            <a:xfrm>
              <a:off x="7586950" y="1469471"/>
              <a:ext cx="231683" cy="1088794"/>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2" name="群組 21">
            <a:extLst>
              <a:ext uri="{FF2B5EF4-FFF2-40B4-BE49-F238E27FC236}">
                <a16:creationId xmlns:a16="http://schemas.microsoft.com/office/drawing/2014/main" id="{C0419DA7-20F6-4702-8DCD-ABF5BC5C42F1}"/>
              </a:ext>
            </a:extLst>
          </p:cNvPr>
          <p:cNvGrpSpPr/>
          <p:nvPr/>
        </p:nvGrpSpPr>
        <p:grpSpPr>
          <a:xfrm>
            <a:off x="7513658" y="1779383"/>
            <a:ext cx="1037787" cy="944840"/>
            <a:chOff x="-2310062" y="1719514"/>
            <a:chExt cx="1037787" cy="944840"/>
          </a:xfrm>
        </p:grpSpPr>
        <p:sp>
          <p:nvSpPr>
            <p:cNvPr id="19" name="橢圓 18">
              <a:extLst>
                <a:ext uri="{FF2B5EF4-FFF2-40B4-BE49-F238E27FC236}">
                  <a16:creationId xmlns:a16="http://schemas.microsoft.com/office/drawing/2014/main" id="{47E6504A-4F9B-4132-98CC-F1CA0E2E928D}"/>
                </a:ext>
              </a:extLst>
            </p:cNvPr>
            <p:cNvSpPr/>
            <p:nvPr/>
          </p:nvSpPr>
          <p:spPr>
            <a:xfrm>
              <a:off x="-2172275" y="1719514"/>
              <a:ext cx="900000" cy="900000"/>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19">
              <a:extLst>
                <a:ext uri="{FF2B5EF4-FFF2-40B4-BE49-F238E27FC236}">
                  <a16:creationId xmlns:a16="http://schemas.microsoft.com/office/drawing/2014/main" id="{D1D5A9CE-72A4-401E-8C41-B0E5D867C251}"/>
                </a:ext>
              </a:extLst>
            </p:cNvPr>
            <p:cNvSpPr/>
            <p:nvPr/>
          </p:nvSpPr>
          <p:spPr>
            <a:xfrm>
              <a:off x="-2310062" y="1728354"/>
              <a:ext cx="936000" cy="936000"/>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橢圓 20">
              <a:extLst>
                <a:ext uri="{FF2B5EF4-FFF2-40B4-BE49-F238E27FC236}">
                  <a16:creationId xmlns:a16="http://schemas.microsoft.com/office/drawing/2014/main" id="{79578C67-2408-4A4B-ADA7-0D7A8F4610A5}"/>
                </a:ext>
              </a:extLst>
            </p:cNvPr>
            <p:cNvSpPr/>
            <p:nvPr/>
          </p:nvSpPr>
          <p:spPr>
            <a:xfrm>
              <a:off x="-2246591" y="1844370"/>
              <a:ext cx="756000" cy="756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4" name="群組 23">
            <a:extLst>
              <a:ext uri="{FF2B5EF4-FFF2-40B4-BE49-F238E27FC236}">
                <a16:creationId xmlns:a16="http://schemas.microsoft.com/office/drawing/2014/main" id="{32D34740-2D4D-4F70-A150-4F690E61769C}"/>
              </a:ext>
            </a:extLst>
          </p:cNvPr>
          <p:cNvGrpSpPr/>
          <p:nvPr/>
        </p:nvGrpSpPr>
        <p:grpSpPr>
          <a:xfrm>
            <a:off x="7193860" y="2042467"/>
            <a:ext cx="1104491" cy="972000"/>
            <a:chOff x="-1994408" y="3619637"/>
            <a:chExt cx="1104491" cy="972000"/>
          </a:xfrm>
        </p:grpSpPr>
        <p:sp>
          <p:nvSpPr>
            <p:cNvPr id="18" name="橢圓 17">
              <a:extLst>
                <a:ext uri="{FF2B5EF4-FFF2-40B4-BE49-F238E27FC236}">
                  <a16:creationId xmlns:a16="http://schemas.microsoft.com/office/drawing/2014/main" id="{A3E829AE-338A-4E56-B5B0-5F9BDF5CB816}"/>
                </a:ext>
              </a:extLst>
            </p:cNvPr>
            <p:cNvSpPr/>
            <p:nvPr/>
          </p:nvSpPr>
          <p:spPr>
            <a:xfrm>
              <a:off x="-1861917" y="3619637"/>
              <a:ext cx="972000" cy="972000"/>
            </a:xfrm>
            <a:prstGeom prst="ellipse">
              <a:avLst/>
            </a:prstGeom>
            <a:solidFill>
              <a:srgbClr val="CC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a:extLst>
                <a:ext uri="{FF2B5EF4-FFF2-40B4-BE49-F238E27FC236}">
                  <a16:creationId xmlns:a16="http://schemas.microsoft.com/office/drawing/2014/main" id="{2CD8BB4B-33D8-4964-B043-991B3C2795E4}"/>
                </a:ext>
              </a:extLst>
            </p:cNvPr>
            <p:cNvSpPr/>
            <p:nvPr/>
          </p:nvSpPr>
          <p:spPr>
            <a:xfrm>
              <a:off x="-1994408" y="3619637"/>
              <a:ext cx="972000" cy="972000"/>
            </a:xfrm>
            <a:prstGeom prst="ellipse">
              <a:avLst/>
            </a:prstGeom>
            <a:solidFill>
              <a:srgbClr val="CC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5" name="內容版面配置區 2">
            <a:extLst>
              <a:ext uri="{FF2B5EF4-FFF2-40B4-BE49-F238E27FC236}">
                <a16:creationId xmlns:a16="http://schemas.microsoft.com/office/drawing/2014/main" id="{D41407DA-C60F-48A9-9563-E5A3D12E46E5}"/>
              </a:ext>
            </a:extLst>
          </p:cNvPr>
          <p:cNvSpPr txBox="1">
            <a:spLocks/>
          </p:cNvSpPr>
          <p:nvPr/>
        </p:nvSpPr>
        <p:spPr>
          <a:xfrm>
            <a:off x="9724891" y="2811264"/>
            <a:ext cx="4472808" cy="2057403"/>
          </a:xfrm>
          <a:prstGeom prst="rect">
            <a:avLst/>
          </a:prstGeom>
        </p:spPr>
        <p:txBody>
          <a:bodyPr>
            <a:normAutofit fontScale="92500" lnSpcReduction="10000"/>
          </a:bodyPr>
          <a:lstStyle>
            <a:lvl1pPr marL="0" indent="0" algn="l" defTabSz="514350" rtl="0" eaLnBrk="1" latinLnBrk="0" hangingPunct="1">
              <a:lnSpc>
                <a:spcPct val="90000"/>
              </a:lnSpc>
              <a:spcBef>
                <a:spcPts val="675"/>
              </a:spcBef>
              <a:spcAft>
                <a:spcPts val="113"/>
              </a:spcAft>
              <a:buClr>
                <a:srgbClr val="9966FF"/>
              </a:buClr>
              <a:buSzPct val="100000"/>
              <a:buFont typeface="Wingdings" panose="05000000000000000000" pitchFamily="2" charset="2"/>
              <a:buNone/>
              <a:defRPr sz="1350" b="1" kern="1200">
                <a:solidFill>
                  <a:schemeClr val="tx1"/>
                </a:solidFill>
                <a:latin typeface="微軟正黑體" panose="020B0604030504040204" pitchFamily="34" charset="-120"/>
                <a:ea typeface="微軟正黑體" panose="020B0604030504040204" pitchFamily="34" charset="-120"/>
                <a:cs typeface="+mn-cs"/>
              </a:defRPr>
            </a:lvl1pPr>
            <a:lvl2pPr marL="112514" indent="0" algn="l" defTabSz="514350" rtl="0" eaLnBrk="1" latinLnBrk="0" hangingPunct="1">
              <a:lnSpc>
                <a:spcPct val="90000"/>
              </a:lnSpc>
              <a:spcBef>
                <a:spcPts val="113"/>
              </a:spcBef>
              <a:spcAft>
                <a:spcPts val="225"/>
              </a:spcAft>
              <a:buClr>
                <a:srgbClr val="9966FF"/>
              </a:buClr>
              <a:buFont typeface="Wingdings" panose="05000000000000000000" pitchFamily="2" charset="2"/>
              <a:buNone/>
              <a:defRPr sz="1238" b="1" kern="1200">
                <a:solidFill>
                  <a:schemeClr val="tx1"/>
                </a:solidFill>
                <a:latin typeface="微軟正黑體" panose="020B0604030504040204" pitchFamily="34" charset="-120"/>
                <a:ea typeface="微軟正黑體" panose="020B0604030504040204" pitchFamily="34" charset="-120"/>
                <a:cs typeface="+mn-cs"/>
              </a:defRPr>
            </a:lvl2pPr>
            <a:lvl3pPr marL="216027" indent="0" algn="l" defTabSz="514350" rtl="0" eaLnBrk="1" latinLnBrk="0" hangingPunct="1">
              <a:lnSpc>
                <a:spcPct val="90000"/>
              </a:lnSpc>
              <a:spcBef>
                <a:spcPts val="113"/>
              </a:spcBef>
              <a:spcAft>
                <a:spcPts val="225"/>
              </a:spcAft>
              <a:buClr>
                <a:srgbClr val="9966FF"/>
              </a:buClr>
              <a:buFont typeface="Arial" panose="020B0604020202020204" pitchFamily="34" charset="0"/>
              <a:buNone/>
              <a:defRPr sz="1125" b="1" kern="1200">
                <a:solidFill>
                  <a:schemeClr val="tx1"/>
                </a:solidFill>
                <a:latin typeface="微軟正黑體" panose="020B0604030504040204" pitchFamily="34" charset="-120"/>
                <a:ea typeface="微軟正黑體" panose="020B0604030504040204" pitchFamily="34" charset="-120"/>
                <a:cs typeface="+mn-cs"/>
              </a:defRPr>
            </a:lvl3pPr>
            <a:lvl4pPr marL="318897" indent="0" algn="l" defTabSz="514350" rtl="0" eaLnBrk="1" latinLnBrk="0" hangingPunct="1">
              <a:lnSpc>
                <a:spcPct val="90000"/>
              </a:lnSpc>
              <a:spcBef>
                <a:spcPts val="113"/>
              </a:spcBef>
              <a:spcAft>
                <a:spcPts val="225"/>
              </a:spcAft>
              <a:buClr>
                <a:srgbClr val="9966FF"/>
              </a:buClr>
              <a:buFont typeface="Arial" panose="020B0604020202020204" pitchFamily="34" charset="0"/>
              <a:buNone/>
              <a:defRPr sz="1125" b="1" kern="1200">
                <a:solidFill>
                  <a:schemeClr val="tx1"/>
                </a:solidFill>
                <a:latin typeface="微軟正黑體" panose="020B0604030504040204" pitchFamily="34" charset="-120"/>
                <a:ea typeface="微軟正黑體" panose="020B0604030504040204" pitchFamily="34" charset="-120"/>
                <a:cs typeface="+mn-cs"/>
              </a:defRPr>
            </a:lvl4pPr>
            <a:lvl5pPr marL="421767" indent="0" algn="l" defTabSz="514350" rtl="0" eaLnBrk="1" latinLnBrk="0" hangingPunct="1">
              <a:lnSpc>
                <a:spcPct val="90000"/>
              </a:lnSpc>
              <a:spcBef>
                <a:spcPts val="113"/>
              </a:spcBef>
              <a:spcAft>
                <a:spcPts val="225"/>
              </a:spcAft>
              <a:buClr>
                <a:srgbClr val="9966FF"/>
              </a:buClr>
              <a:buFont typeface="Arial" panose="020B0604020202020204" pitchFamily="34" charset="0"/>
              <a:buNone/>
              <a:defRPr sz="1125" b="1" kern="1200">
                <a:solidFill>
                  <a:schemeClr val="tx1"/>
                </a:solidFill>
                <a:latin typeface="微軟正黑體" panose="020B0604030504040204" pitchFamily="34" charset="-120"/>
                <a:ea typeface="微軟正黑體" panose="020B0604030504040204" pitchFamily="34" charset="-120"/>
                <a:cs typeface="+mn-cs"/>
              </a:defRPr>
            </a:lvl5pPr>
            <a:lvl6pPr marL="6187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6pPr>
            <a:lvl7pPr marL="7312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7pPr>
            <a:lvl8pPr marL="8437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8pPr>
            <a:lvl9pPr marL="9562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9pPr>
          </a:lstStyle>
          <a:p>
            <a:r>
              <a:rPr lang="zh-TW" altLang="en-US" sz="2700" dirty="0"/>
              <a:t>雙輪競走</a:t>
            </a:r>
            <a:endParaRPr lang="en-US" altLang="zh-TW" sz="2700" dirty="0"/>
          </a:p>
          <a:p>
            <a:r>
              <a:rPr lang="en-US" altLang="zh-TW" sz="2700" dirty="0"/>
              <a:t>1.</a:t>
            </a:r>
            <a:r>
              <a:rPr lang="zh-TW" altLang="en-US" sz="2700" dirty="0"/>
              <a:t> 摩擦力</a:t>
            </a:r>
            <a:endParaRPr lang="en-US" altLang="zh-TW" sz="2700" dirty="0"/>
          </a:p>
          <a:p>
            <a:r>
              <a:rPr lang="zh-TW" altLang="en-US" sz="2700" dirty="0"/>
              <a:t>  </a:t>
            </a:r>
            <a:r>
              <a:rPr lang="en-US" altLang="zh-TW" sz="2700" dirty="0"/>
              <a:t>2.</a:t>
            </a:r>
            <a:r>
              <a:rPr lang="zh-TW" altLang="en-US" sz="2700" dirty="0"/>
              <a:t> 不同材料圓棒（直徑相同）</a:t>
            </a:r>
            <a:endParaRPr lang="en-US" altLang="zh-TW" sz="2700" dirty="0"/>
          </a:p>
          <a:p>
            <a:r>
              <a:rPr lang="zh-TW" altLang="en-US" sz="2700" dirty="0"/>
              <a:t>  </a:t>
            </a:r>
            <a:r>
              <a:rPr lang="en-US" altLang="zh-TW" sz="2700" dirty="0"/>
              <a:t>3.</a:t>
            </a:r>
            <a:r>
              <a:rPr lang="zh-TW" altLang="en-US" sz="2700" dirty="0"/>
              <a:t> 不同長度鋁棒（直徑相同）</a:t>
            </a:r>
            <a:endParaRPr lang="en-US" altLang="zh-TW" sz="2700" dirty="0"/>
          </a:p>
          <a:p>
            <a:r>
              <a:rPr lang="zh-TW" altLang="en-US" sz="2700" dirty="0"/>
              <a:t>  </a:t>
            </a:r>
            <a:r>
              <a:rPr lang="en-US" altLang="zh-TW" sz="2700" dirty="0"/>
              <a:t>4.</a:t>
            </a:r>
            <a:r>
              <a:rPr lang="zh-TW" altLang="en-US" sz="2700" dirty="0"/>
              <a:t> 不同直徑圓棒</a:t>
            </a:r>
          </a:p>
        </p:txBody>
      </p:sp>
    </p:spTree>
    <p:extLst>
      <p:ext uri="{BB962C8B-B14F-4D97-AF65-F5344CB8AC3E}">
        <p14:creationId xmlns:p14="http://schemas.microsoft.com/office/powerpoint/2010/main" val="2642659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91985"/>
            <a:ext cx="8356599" cy="1352124"/>
          </a:xfrm>
        </p:spPr>
        <p:txBody>
          <a:bodyPr/>
          <a:lstStyle/>
          <a:p>
            <a:br>
              <a:rPr lang="en-US" altLang="zh-TW" dirty="0">
                <a:solidFill>
                  <a:srgbClr val="0033CC"/>
                </a:solidFill>
              </a:rPr>
            </a:br>
            <a:r>
              <a:rPr lang="zh-TW" altLang="en-US" dirty="0">
                <a:solidFill>
                  <a:srgbClr val="0033CC"/>
                </a:solidFill>
              </a:rPr>
              <a:t>離心轉珠</a:t>
            </a:r>
            <a:br>
              <a:rPr lang="en-US" altLang="zh-TW" dirty="0">
                <a:solidFill>
                  <a:srgbClr val="0033CC"/>
                </a:solidFill>
              </a:rPr>
            </a:br>
            <a:r>
              <a:rPr lang="en-US" altLang="zh-TW" sz="3600" dirty="0">
                <a:solidFill>
                  <a:srgbClr val="0033CC"/>
                </a:solidFill>
              </a:rPr>
              <a:t>Centrifugal Force Puzzle</a:t>
            </a:r>
            <a:endParaRPr lang="zh-TW" altLang="en-US" sz="3600" dirty="0">
              <a:solidFill>
                <a:srgbClr val="0033CC"/>
              </a:solidFill>
            </a:endParaRPr>
          </a:p>
        </p:txBody>
      </p:sp>
      <p:sp>
        <p:nvSpPr>
          <p:cNvPr id="5" name="文字方塊 9">
            <a:extLst>
              <a:ext uri="{FF2B5EF4-FFF2-40B4-BE49-F238E27FC236}">
                <a16:creationId xmlns:a16="http://schemas.microsoft.com/office/drawing/2014/main" id="{D7674813-EBF6-493C-B267-7032C57909D2}"/>
              </a:ext>
            </a:extLst>
          </p:cNvPr>
          <p:cNvSpPr txBox="1">
            <a:spLocks noChangeArrowheads="1"/>
          </p:cNvSpPr>
          <p:nvPr/>
        </p:nvSpPr>
        <p:spPr bwMode="auto">
          <a:xfrm>
            <a:off x="182483" y="3577850"/>
            <a:ext cx="8961517" cy="2865272"/>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br>
              <a:rPr lang="zh-TW" altLang="en-US"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向心力。</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a:t>
            </a:r>
            <a:r>
              <a:rPr lang="zh-TW" altLang="en-US" sz="2400" dirty="0">
                <a:solidFill>
                  <a:schemeClr val="bg1">
                    <a:lumMod val="65000"/>
                  </a:schemeClr>
                </a:solidFill>
                <a:latin typeface="微軟正黑體" panose="020B0604030504040204" pitchFamily="34" charset="-120"/>
                <a:ea typeface="微軟正黑體" panose="020B0604030504040204" pitchFamily="34" charset="-120"/>
              </a:rPr>
              <a:t>離心機</a:t>
            </a:r>
            <a:endParaRPr lang="en-US" altLang="zh-TW" sz="2400" dirty="0">
              <a:solidFill>
                <a:schemeClr val="bg1">
                  <a:lumMod val="65000"/>
                </a:schemeClr>
              </a:solidFill>
              <a:latin typeface="微軟正黑體" panose="020B0604030504040204" pitchFamily="34" charset="-120"/>
              <a:ea typeface="微軟正黑體" panose="020B0604030504040204" pitchFamily="34" charset="-120"/>
            </a:endParaRPr>
          </a:p>
          <a:p>
            <a:pPr eaLnBrk="1" hangingPunct="1">
              <a:lnSpc>
                <a:spcPct val="120000"/>
              </a:lnSpc>
              <a:spcBef>
                <a:spcPts val="600"/>
              </a:spcBef>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p:txBody>
      </p:sp>
      <p:sp>
        <p:nvSpPr>
          <p:cNvPr id="6" name="矩形 5">
            <a:extLst>
              <a:ext uri="{FF2B5EF4-FFF2-40B4-BE49-F238E27FC236}">
                <a16:creationId xmlns:a16="http://schemas.microsoft.com/office/drawing/2014/main" id="{278CC86F-A774-4FC8-87B7-4A255E8C6045}"/>
              </a:ext>
            </a:extLst>
          </p:cNvPr>
          <p:cNvSpPr/>
          <p:nvPr/>
        </p:nvSpPr>
        <p:spPr>
          <a:xfrm>
            <a:off x="263206" y="1352124"/>
            <a:ext cx="5663461" cy="2268185"/>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nSpc>
                <a:spcPct val="120000"/>
              </a:lnSpc>
            </a:pPr>
            <a:r>
              <a:rPr lang="zh-TW" altLang="en-US" sz="2400" dirty="0">
                <a:solidFill>
                  <a:prstClr val="black"/>
                </a:solidFill>
                <a:latin typeface="微軟正黑體" panose="020B0604030504040204" pitchFamily="34" charset="-120"/>
                <a:ea typeface="微軟正黑體" panose="020B0604030504040204" pitchFamily="34" charset="-120"/>
              </a:rPr>
              <a:t>試著將兩邊小球同時移至上方圓中。</a:t>
            </a:r>
            <a:endParaRPr lang="en-US" altLang="zh-TW" sz="2400" dirty="0">
              <a:solidFill>
                <a:prstClr val="black"/>
              </a:solidFill>
              <a:latin typeface="微軟正黑體" panose="020B0604030504040204" pitchFamily="34" charset="-120"/>
              <a:ea typeface="微軟正黑體" panose="020B0604030504040204" pitchFamily="34" charset="-120"/>
            </a:endParaRPr>
          </a:p>
          <a:p>
            <a:pPr>
              <a:lnSpc>
                <a:spcPct val="120000"/>
              </a:lnSpc>
            </a:pPr>
            <a:r>
              <a:rPr lang="en-US" altLang="zh-TW" sz="2400" dirty="0">
                <a:solidFill>
                  <a:prstClr val="black"/>
                </a:solidFill>
                <a:latin typeface="微軟正黑體" panose="020B0604030504040204" pitchFamily="34" charset="-120"/>
                <a:ea typeface="微軟正黑體" panose="020B0604030504040204" pitchFamily="34" charset="-120"/>
              </a:rPr>
              <a:t>:</a:t>
            </a:r>
            <a:r>
              <a:rPr lang="zh-TW" altLang="en-US" sz="2400" dirty="0">
                <a:solidFill>
                  <a:prstClr val="black"/>
                </a:solidFill>
                <a:latin typeface="微軟正黑體" panose="020B0604030504040204" pitchFamily="34" charset="-120"/>
                <a:ea typeface="微軟正黑體" panose="020B0604030504040204" pitchFamily="34" charset="-120"/>
              </a:rPr>
              <a:t>以旋轉的方式旋轉長方體，小球向兩側移動，轉動速度夠快即可使兩小球分別同時移至上方圓洞中。</a:t>
            </a:r>
            <a:endParaRPr lang="en-US" altLang="zh-TW" sz="2400" b="1" dirty="0">
              <a:solidFill>
                <a:prstClr val="black"/>
              </a:solidFill>
              <a:latin typeface="微軟正黑體" panose="020B0604030504040204" pitchFamily="34" charset="-120"/>
              <a:ea typeface="微軟正黑體" panose="020B0604030504040204" pitchFamily="34" charset="-120"/>
            </a:endParaRPr>
          </a:p>
        </p:txBody>
      </p:sp>
      <p:sp>
        <p:nvSpPr>
          <p:cNvPr id="8" name="矩形 7">
            <a:hlinkClick r:id="rId2" action="ppaction://hlinksldjump"/>
            <a:extLst>
              <a:ext uri="{FF2B5EF4-FFF2-40B4-BE49-F238E27FC236}">
                <a16:creationId xmlns:a16="http://schemas.microsoft.com/office/drawing/2014/main" id="{A9898957-4C24-4171-A486-2C10FB48B900}"/>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2" action="ppaction://hlinksldjump"/>
              </a:rPr>
              <a:t>目錄</a:t>
            </a:r>
            <a:endParaRPr lang="zh-TW" altLang="en-US" dirty="0">
              <a:solidFill>
                <a:sysClr val="windowText" lastClr="000000"/>
              </a:solidFill>
            </a:endParaRPr>
          </a:p>
        </p:txBody>
      </p:sp>
      <p:pic>
        <p:nvPicPr>
          <p:cNvPr id="4" name="圖片 3">
            <a:extLst>
              <a:ext uri="{FF2B5EF4-FFF2-40B4-BE49-F238E27FC236}">
                <a16:creationId xmlns:a16="http://schemas.microsoft.com/office/drawing/2014/main" id="{9FB226E7-1446-4CA3-A11C-F5905C4D502E}"/>
              </a:ext>
            </a:extLst>
          </p:cNvPr>
          <p:cNvPicPr>
            <a:picLocks noChangeAspect="1"/>
          </p:cNvPicPr>
          <p:nvPr/>
        </p:nvPicPr>
        <p:blipFill>
          <a:blip r:embed="rId3"/>
          <a:stretch>
            <a:fillRect/>
          </a:stretch>
        </p:blipFill>
        <p:spPr>
          <a:xfrm>
            <a:off x="6114081" y="1884041"/>
            <a:ext cx="2766713" cy="1287330"/>
          </a:xfrm>
          <a:prstGeom prst="rect">
            <a:avLst/>
          </a:prstGeom>
        </p:spPr>
      </p:pic>
    </p:spTree>
    <p:extLst>
      <p:ext uri="{BB962C8B-B14F-4D97-AF65-F5344CB8AC3E}">
        <p14:creationId xmlns:p14="http://schemas.microsoft.com/office/powerpoint/2010/main" val="4016250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16882" y="-5596"/>
            <a:ext cx="6451599" cy="1352124"/>
          </a:xfrm>
        </p:spPr>
        <p:txBody>
          <a:bodyPr/>
          <a:lstStyle/>
          <a:p>
            <a:r>
              <a:rPr lang="zh-TW" altLang="en-US" dirty="0">
                <a:solidFill>
                  <a:srgbClr val="0033CC"/>
                </a:solidFill>
              </a:rPr>
              <a:t>向心力悖論</a:t>
            </a:r>
            <a:br>
              <a:rPr lang="en-US" altLang="zh-TW" dirty="0">
                <a:solidFill>
                  <a:srgbClr val="0033CC"/>
                </a:solidFill>
              </a:rPr>
            </a:br>
            <a:r>
              <a:rPr lang="en-US" altLang="zh-TW" sz="3600" dirty="0">
                <a:solidFill>
                  <a:srgbClr val="0033CC"/>
                </a:solidFill>
              </a:rPr>
              <a:t>Centripetal Force Paradox</a:t>
            </a:r>
            <a:endParaRPr lang="zh-TW" altLang="en-US" dirty="0">
              <a:solidFill>
                <a:srgbClr val="0033CC"/>
              </a:solidFill>
            </a:endParaRPr>
          </a:p>
        </p:txBody>
      </p:sp>
      <p:sp>
        <p:nvSpPr>
          <p:cNvPr id="5" name="文字方塊 9">
            <a:extLst>
              <a:ext uri="{FF2B5EF4-FFF2-40B4-BE49-F238E27FC236}">
                <a16:creationId xmlns:a16="http://schemas.microsoft.com/office/drawing/2014/main" id="{D7674813-EBF6-493C-B267-7032C57909D2}"/>
              </a:ext>
            </a:extLst>
          </p:cNvPr>
          <p:cNvSpPr txBox="1">
            <a:spLocks noChangeArrowheads="1"/>
          </p:cNvSpPr>
          <p:nvPr/>
        </p:nvSpPr>
        <p:spPr bwMode="auto">
          <a:xfrm>
            <a:off x="263206" y="2941431"/>
            <a:ext cx="8575993" cy="3764492"/>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br>
              <a:rPr lang="zh-TW" altLang="en-US"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向心力。</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a:t>
            </a:r>
            <a:endParaRPr lang="en-US" altLang="zh-TW" sz="2400" dirty="0">
              <a:solidFill>
                <a:schemeClr val="bg1">
                  <a:lumMod val="65000"/>
                </a:schemeClr>
              </a:solidFill>
              <a:latin typeface="微軟正黑體" panose="020B0604030504040204" pitchFamily="34" charset="-120"/>
              <a:ea typeface="微軟正黑體" panose="020B0604030504040204" pitchFamily="34" charset="-120"/>
            </a:endParaRPr>
          </a:p>
          <a:p>
            <a:pPr eaLnBrk="1" hangingPunct="1">
              <a:lnSpc>
                <a:spcPct val="120000"/>
              </a:lnSpc>
              <a:spcBef>
                <a:spcPts val="600"/>
              </a:spcBef>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pPr eaLnBrk="1" hangingPunct="1">
              <a:lnSpc>
                <a:spcPct val="120000"/>
              </a:lnSpc>
              <a:spcBef>
                <a:spcPts val="600"/>
              </a:spcBef>
            </a:pPr>
            <a:r>
              <a:rPr lang="en-US" altLang="zh-TW" sz="2000" dirty="0">
                <a:hlinkClick r:id="rId2"/>
              </a:rPr>
              <a:t>Tea leaf paradox - Wikipedia</a:t>
            </a:r>
            <a:endParaRPr lang="en-US" altLang="zh-TW" sz="2000" dirty="0">
              <a:latin typeface="微軟正黑體" panose="020B0604030504040204" pitchFamily="34" charset="-120"/>
              <a:ea typeface="微軟正黑體" panose="020B0604030504040204" pitchFamily="34" charset="-120"/>
              <a:hlinkClick r:id="rId3"/>
            </a:endParaRPr>
          </a:p>
          <a:p>
            <a:pPr eaLnBrk="1" hangingPunct="1">
              <a:lnSpc>
                <a:spcPct val="120000"/>
              </a:lnSpc>
              <a:spcBef>
                <a:spcPts val="600"/>
              </a:spcBef>
            </a:pPr>
            <a:r>
              <a:rPr lang="zh-TW" altLang="en-US" sz="2000" dirty="0">
                <a:latin typeface="微軟正黑體" panose="020B0604030504040204" pitchFamily="34" charset="-120"/>
                <a:ea typeface="微軟正黑體" panose="020B0604030504040204" pitchFamily="34" charset="-120"/>
                <a:hlinkClick r:id="rId3"/>
              </a:rPr>
              <a:t>茶葉悖論 </a:t>
            </a:r>
            <a:r>
              <a:rPr lang="en-US" altLang="zh-TW" sz="2000" dirty="0">
                <a:latin typeface="微軟正黑體" panose="020B0604030504040204" pitchFamily="34" charset="-120"/>
                <a:ea typeface="微軟正黑體" panose="020B0604030504040204" pitchFamily="34" charset="-120"/>
                <a:hlinkClick r:id="rId3"/>
              </a:rPr>
              <a:t>- </a:t>
            </a:r>
            <a:r>
              <a:rPr lang="zh-TW" altLang="en-US" sz="2000" dirty="0">
                <a:latin typeface="微軟正黑體" panose="020B0604030504040204" pitchFamily="34" charset="-120"/>
                <a:ea typeface="微軟正黑體" panose="020B0604030504040204" pitchFamily="34" charset="-120"/>
                <a:hlinkClick r:id="rId3"/>
              </a:rPr>
              <a:t>維基百科，自由的百科全書 </a:t>
            </a:r>
            <a:r>
              <a:rPr lang="en-US" altLang="zh-TW" sz="2000" dirty="0">
                <a:latin typeface="微軟正黑體" panose="020B0604030504040204" pitchFamily="34" charset="-120"/>
                <a:ea typeface="微軟正黑體" panose="020B0604030504040204" pitchFamily="34" charset="-120"/>
                <a:hlinkClick r:id="rId3"/>
              </a:rPr>
              <a:t>(wikipedia.org)</a:t>
            </a:r>
            <a:endParaRPr lang="en-US" altLang="zh-TW" sz="2000" b="1" dirty="0">
              <a:solidFill>
                <a:srgbClr val="0000FF"/>
              </a:solidFill>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78CC86F-A774-4FC8-87B7-4A255E8C6045}"/>
              </a:ext>
            </a:extLst>
          </p:cNvPr>
          <p:cNvSpPr/>
          <p:nvPr/>
        </p:nvSpPr>
        <p:spPr>
          <a:xfrm>
            <a:off x="263206" y="1352124"/>
            <a:ext cx="5663461" cy="1381789"/>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nSpc>
                <a:spcPct val="120000"/>
              </a:lnSpc>
            </a:pPr>
            <a:r>
              <a:rPr lang="zh-TW" altLang="en-US" sz="2400" dirty="0">
                <a:solidFill>
                  <a:prstClr val="black"/>
                </a:solidFill>
                <a:latin typeface="微軟正黑體" panose="020B0604030504040204" pitchFamily="34" charset="-120"/>
                <a:ea typeface="微軟正黑體" panose="020B0604030504040204" pitchFamily="34" charset="-120"/>
              </a:rPr>
              <a:t>試著旋轉演示品，上下的小球一向外，一向內傾斜，為什麼</a:t>
            </a:r>
            <a:r>
              <a:rPr lang="en-US" altLang="zh-TW" sz="2400" dirty="0">
                <a:solidFill>
                  <a:prstClr val="black"/>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p:txBody>
      </p:sp>
      <p:sp>
        <p:nvSpPr>
          <p:cNvPr id="8" name="矩形 7">
            <a:hlinkClick r:id="rId4" action="ppaction://hlinksldjump"/>
            <a:extLst>
              <a:ext uri="{FF2B5EF4-FFF2-40B4-BE49-F238E27FC236}">
                <a16:creationId xmlns:a16="http://schemas.microsoft.com/office/drawing/2014/main" id="{A9898957-4C24-4171-A486-2C10FB48B900}"/>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4" action="ppaction://hlinksldjump"/>
              </a:rPr>
              <a:t>目錄</a:t>
            </a:r>
            <a:endParaRPr lang="zh-TW" altLang="en-US" dirty="0">
              <a:solidFill>
                <a:sysClr val="windowText" lastClr="000000"/>
              </a:solidFill>
            </a:endParaRPr>
          </a:p>
        </p:txBody>
      </p:sp>
      <p:pic>
        <p:nvPicPr>
          <p:cNvPr id="7" name="圖片 6">
            <a:extLst>
              <a:ext uri="{FF2B5EF4-FFF2-40B4-BE49-F238E27FC236}">
                <a16:creationId xmlns:a16="http://schemas.microsoft.com/office/drawing/2014/main" id="{B2B41543-F91F-4331-AC5F-CE77A07811B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942287" y="1459574"/>
            <a:ext cx="2938507" cy="2265369"/>
          </a:xfrm>
          <a:prstGeom prst="rect">
            <a:avLst/>
          </a:prstGeom>
        </p:spPr>
      </p:pic>
      <p:sp>
        <p:nvSpPr>
          <p:cNvPr id="9" name="弧形 8">
            <a:extLst>
              <a:ext uri="{FF2B5EF4-FFF2-40B4-BE49-F238E27FC236}">
                <a16:creationId xmlns:a16="http://schemas.microsoft.com/office/drawing/2014/main" id="{14BDB21F-71C3-4CD0-98CD-79F917621629}"/>
              </a:ext>
            </a:extLst>
          </p:cNvPr>
          <p:cNvSpPr/>
          <p:nvPr/>
        </p:nvSpPr>
        <p:spPr>
          <a:xfrm>
            <a:off x="6986161" y="2265369"/>
            <a:ext cx="1564640" cy="485260"/>
          </a:xfrm>
          <a:prstGeom prst="arc">
            <a:avLst>
              <a:gd name="adj1" fmla="val 7516164"/>
              <a:gd name="adj2" fmla="val 20009498"/>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Tree>
    <p:extLst>
      <p:ext uri="{BB962C8B-B14F-4D97-AF65-F5344CB8AC3E}">
        <p14:creationId xmlns:p14="http://schemas.microsoft.com/office/powerpoint/2010/main" val="2091153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8356599" cy="1352124"/>
          </a:xfrm>
        </p:spPr>
        <p:txBody>
          <a:bodyPr/>
          <a:lstStyle/>
          <a:p>
            <a:pPr>
              <a:lnSpc>
                <a:spcPct val="100000"/>
              </a:lnSpc>
            </a:pPr>
            <a:r>
              <a:rPr lang="zh-TW" altLang="en-US" dirty="0">
                <a:solidFill>
                  <a:srgbClr val="0033CC"/>
                </a:solidFill>
              </a:rPr>
              <a:t>離心軌道</a:t>
            </a:r>
            <a:br>
              <a:rPr lang="en-US" altLang="zh-TW" dirty="0">
                <a:solidFill>
                  <a:srgbClr val="0033CC"/>
                </a:solidFill>
              </a:rPr>
            </a:br>
            <a:r>
              <a:rPr lang="en-US" altLang="zh-TW" dirty="0">
                <a:solidFill>
                  <a:srgbClr val="0033CC"/>
                </a:solidFill>
              </a:rPr>
              <a:t>Centrifugal Orbit</a:t>
            </a:r>
          </a:p>
        </p:txBody>
      </p:sp>
      <p:sp>
        <p:nvSpPr>
          <p:cNvPr id="5" name="文字方塊 9">
            <a:extLst>
              <a:ext uri="{FF2B5EF4-FFF2-40B4-BE49-F238E27FC236}">
                <a16:creationId xmlns:a16="http://schemas.microsoft.com/office/drawing/2014/main" id="{D7674813-EBF6-493C-B267-7032C57909D2}"/>
              </a:ext>
            </a:extLst>
          </p:cNvPr>
          <p:cNvSpPr txBox="1">
            <a:spLocks noChangeArrowheads="1"/>
          </p:cNvSpPr>
          <p:nvPr/>
        </p:nvSpPr>
        <p:spPr bwMode="auto">
          <a:xfrm>
            <a:off x="469522" y="2889888"/>
            <a:ext cx="8566894" cy="2865272"/>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br>
              <a:rPr lang="zh-TW" altLang="en-US"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能量轉換，能量守恆。</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a:t>
            </a:r>
            <a:endParaRPr lang="en-US" altLang="zh-TW" sz="2400" dirty="0">
              <a:solidFill>
                <a:schemeClr val="bg1">
                  <a:lumMod val="65000"/>
                </a:schemeClr>
              </a:solidFill>
              <a:latin typeface="微軟正黑體" panose="020B0604030504040204" pitchFamily="34" charset="-120"/>
              <a:ea typeface="微軟正黑體" panose="020B0604030504040204" pitchFamily="34" charset="-120"/>
            </a:endParaRPr>
          </a:p>
          <a:p>
            <a:pPr eaLnBrk="1" hangingPunct="1">
              <a:lnSpc>
                <a:spcPct val="120000"/>
              </a:lnSpc>
              <a:spcBef>
                <a:spcPts val="600"/>
              </a:spcBef>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p:txBody>
      </p:sp>
      <p:sp>
        <p:nvSpPr>
          <p:cNvPr id="6" name="矩形 5">
            <a:extLst>
              <a:ext uri="{FF2B5EF4-FFF2-40B4-BE49-F238E27FC236}">
                <a16:creationId xmlns:a16="http://schemas.microsoft.com/office/drawing/2014/main" id="{278CC86F-A774-4FC8-87B7-4A255E8C6045}"/>
              </a:ext>
            </a:extLst>
          </p:cNvPr>
          <p:cNvSpPr/>
          <p:nvPr/>
        </p:nvSpPr>
        <p:spPr>
          <a:xfrm>
            <a:off x="469522" y="1352124"/>
            <a:ext cx="5641346" cy="1381789"/>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nSpc>
                <a:spcPct val="120000"/>
              </a:lnSpc>
            </a:pPr>
            <a:r>
              <a:rPr lang="zh-TW" altLang="en-US" sz="2400" dirty="0">
                <a:solidFill>
                  <a:prstClr val="black"/>
                </a:solidFill>
                <a:latin typeface="微軟正黑體" panose="020B0604030504040204" pitchFamily="34" charset="-120"/>
                <a:ea typeface="微軟正黑體" panose="020B0604030504040204" pitchFamily="34" charset="-120"/>
              </a:rPr>
              <a:t>於高點將小球沿軌道放下，在多高處可使其沿軌道轉動一圈</a:t>
            </a:r>
            <a:r>
              <a:rPr lang="en-US" altLang="zh-TW" sz="2400" dirty="0">
                <a:solidFill>
                  <a:prstClr val="black"/>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p:txBody>
      </p:sp>
      <p:sp>
        <p:nvSpPr>
          <p:cNvPr id="8" name="矩形 7">
            <a:hlinkClick r:id="rId2" action="ppaction://hlinksldjump"/>
            <a:extLst>
              <a:ext uri="{FF2B5EF4-FFF2-40B4-BE49-F238E27FC236}">
                <a16:creationId xmlns:a16="http://schemas.microsoft.com/office/drawing/2014/main" id="{A9898957-4C24-4171-A486-2C10FB48B900}"/>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2" action="ppaction://hlinksldjump"/>
              </a:rPr>
              <a:t>目錄</a:t>
            </a:r>
            <a:endParaRPr lang="zh-TW" altLang="en-US" dirty="0">
              <a:solidFill>
                <a:sysClr val="windowText" lastClr="000000"/>
              </a:solidFill>
            </a:endParaRPr>
          </a:p>
        </p:txBody>
      </p:sp>
      <p:pic>
        <p:nvPicPr>
          <p:cNvPr id="9" name="圖片 8">
            <a:extLst>
              <a:ext uri="{FF2B5EF4-FFF2-40B4-BE49-F238E27FC236}">
                <a16:creationId xmlns:a16="http://schemas.microsoft.com/office/drawing/2014/main" id="{F8C3D130-3002-47AB-8EF3-87478F339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339" y="1557396"/>
            <a:ext cx="2286744" cy="3013218"/>
          </a:xfrm>
          <a:prstGeom prst="rect">
            <a:avLst/>
          </a:prstGeom>
        </p:spPr>
      </p:pic>
      <p:sp>
        <p:nvSpPr>
          <p:cNvPr id="10" name="矩形 9">
            <a:extLst>
              <a:ext uri="{FF2B5EF4-FFF2-40B4-BE49-F238E27FC236}">
                <a16:creationId xmlns:a16="http://schemas.microsoft.com/office/drawing/2014/main" id="{F456FB6C-0BB2-491E-834B-93399191D697}"/>
              </a:ext>
            </a:extLst>
          </p:cNvPr>
          <p:cNvSpPr/>
          <p:nvPr/>
        </p:nvSpPr>
        <p:spPr>
          <a:xfrm>
            <a:off x="9438167" y="1137034"/>
            <a:ext cx="4572000" cy="2585323"/>
          </a:xfrm>
          <a:prstGeom prst="rect">
            <a:avLst/>
          </a:prstGeom>
        </p:spPr>
        <p:txBody>
          <a:bodyPr>
            <a:spAutoFit/>
          </a:bodyPr>
          <a:lstStyle/>
          <a:p>
            <a:r>
              <a:rPr lang="en-US" altLang="zh-TW" dirty="0">
                <a:hlinkClick r:id="rId4"/>
              </a:rPr>
              <a:t>Physics 121 Weeks 9 &amp; 10 - Physics Department - Cal Poly, San Luis Obispo</a:t>
            </a:r>
            <a:endParaRPr lang="en-US" altLang="zh-TW" dirty="0">
              <a:solidFill>
                <a:srgbClr val="323232"/>
              </a:solidFill>
              <a:latin typeface="Open Sans"/>
            </a:endParaRPr>
          </a:p>
          <a:p>
            <a:r>
              <a:rPr lang="en-US" altLang="zh-TW" dirty="0">
                <a:solidFill>
                  <a:srgbClr val="323232"/>
                </a:solidFill>
                <a:latin typeface="Open Sans"/>
              </a:rPr>
              <a:t>Using a loop-the-loop you can discuss circular motion, energy conservation, and pose many engaging and intricate questions to your students.  For example, what happens to the normal force at the top of the circle if the ball barely makes it around?</a:t>
            </a:r>
            <a:endParaRPr lang="zh-TW" altLang="en-US" dirty="0"/>
          </a:p>
        </p:txBody>
      </p:sp>
    </p:spTree>
    <p:extLst>
      <p:ext uri="{BB962C8B-B14F-4D97-AF65-F5344CB8AC3E}">
        <p14:creationId xmlns:p14="http://schemas.microsoft.com/office/powerpoint/2010/main" val="2809700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26919" y="31279"/>
            <a:ext cx="5224368" cy="807840"/>
          </a:xfrm>
        </p:spPr>
        <p:txBody>
          <a:bodyPr/>
          <a:lstStyle/>
          <a:p>
            <a:r>
              <a:rPr lang="zh-TW" altLang="en-US" dirty="0">
                <a:solidFill>
                  <a:srgbClr val="0033CC"/>
                </a:solidFill>
              </a:rPr>
              <a:t>進退啞鈴 </a:t>
            </a:r>
            <a:r>
              <a:rPr lang="en-US" altLang="zh-TW" dirty="0">
                <a:solidFill>
                  <a:srgbClr val="0033CC"/>
                </a:solidFill>
              </a:rPr>
              <a:t>(Dumbbells)</a:t>
            </a:r>
            <a:endParaRPr lang="zh-TW" altLang="en-US" dirty="0">
              <a:solidFill>
                <a:srgbClr val="0033CC"/>
              </a:solidFill>
            </a:endParaRPr>
          </a:p>
        </p:txBody>
      </p:sp>
      <p:sp>
        <p:nvSpPr>
          <p:cNvPr id="7" name="矩形 6">
            <a:extLst>
              <a:ext uri="{FF2B5EF4-FFF2-40B4-BE49-F238E27FC236}">
                <a16:creationId xmlns:a16="http://schemas.microsoft.com/office/drawing/2014/main" id="{9003CE61-817D-4C53-8CC0-9B042D058800}"/>
              </a:ext>
            </a:extLst>
          </p:cNvPr>
          <p:cNvSpPr/>
          <p:nvPr/>
        </p:nvSpPr>
        <p:spPr>
          <a:xfrm>
            <a:off x="425148" y="2265235"/>
            <a:ext cx="6047842" cy="4049314"/>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360363" lvl="0" indent="-360363">
              <a:lnSpc>
                <a:spcPct val="120000"/>
              </a:lnSpc>
            </a:pPr>
            <a:r>
              <a:rPr lang="en-US" altLang="zh-TW" sz="2400" dirty="0">
                <a:solidFill>
                  <a:prstClr val="black"/>
                </a:solidFill>
                <a:latin typeface="微軟正黑體" panose="020B0604030504040204" pitchFamily="34" charset="-120"/>
                <a:ea typeface="微軟正黑體" panose="020B0604030504040204" pitchFamily="34" charset="-120"/>
              </a:rPr>
              <a:t>1. </a:t>
            </a:r>
            <a:r>
              <a:rPr lang="zh-TW" altLang="en-US" sz="2400" dirty="0">
                <a:solidFill>
                  <a:prstClr val="black"/>
                </a:solidFill>
                <a:latin typeface="微軟正黑體" panose="020B0604030504040204" pitchFamily="34" charset="-120"/>
                <a:ea typeface="微軟正黑體" panose="020B0604030504040204" pitchFamily="34" charset="-120"/>
              </a:rPr>
              <a:t>將啞鈴置於桌面，其中心軸繫一繩線並纏繞之，如右圖所示。</a:t>
            </a:r>
          </a:p>
          <a:p>
            <a:pPr marL="360363" lvl="0" indent="-360363">
              <a:lnSpc>
                <a:spcPct val="120000"/>
              </a:lnSpc>
            </a:pPr>
            <a:r>
              <a:rPr lang="en-US" altLang="zh-TW" sz="2400" dirty="0">
                <a:solidFill>
                  <a:prstClr val="black"/>
                </a:solidFill>
                <a:latin typeface="微軟正黑體" panose="020B0604030504040204" pitchFamily="34" charset="-120"/>
                <a:ea typeface="微軟正黑體" panose="020B0604030504040204" pitchFamily="34" charset="-120"/>
              </a:rPr>
              <a:t>2. </a:t>
            </a:r>
            <a:r>
              <a:rPr lang="zh-TW" altLang="en-US" sz="2400" dirty="0">
                <a:solidFill>
                  <a:prstClr val="black"/>
                </a:solidFill>
                <a:latin typeface="微軟正黑體" panose="020B0604030504040204" pitchFamily="34" charset="-120"/>
                <a:ea typeface="微軟正黑體" panose="020B0604030504040204" pitchFamily="34" charset="-120"/>
              </a:rPr>
              <a:t>試以與水平面不同之夾角拉動繩線，觀察啞鈴之運動狀態。</a:t>
            </a:r>
          </a:p>
          <a:p>
            <a:pPr marL="360363" lvl="0" indent="-360363">
              <a:lnSpc>
                <a:spcPct val="120000"/>
              </a:lnSpc>
            </a:pPr>
            <a:r>
              <a:rPr lang="en-US" altLang="zh-TW" sz="2400" dirty="0">
                <a:solidFill>
                  <a:prstClr val="black"/>
                </a:solidFill>
                <a:latin typeface="微軟正黑體" panose="020B0604030504040204" pitchFamily="34" charset="-120"/>
                <a:ea typeface="微軟正黑體" panose="020B0604030504040204" pitchFamily="34" charset="-120"/>
              </a:rPr>
              <a:t>3. </a:t>
            </a:r>
            <a:r>
              <a:rPr lang="zh-TW" altLang="en-US" sz="2400" dirty="0">
                <a:solidFill>
                  <a:prstClr val="black"/>
                </a:solidFill>
                <a:latin typeface="微軟正黑體" panose="020B0604030504040204" pitchFamily="34" charset="-120"/>
                <a:ea typeface="微軟正黑體" panose="020B0604030504040204" pitchFamily="34" charset="-120"/>
              </a:rPr>
              <a:t>將透明槽一端抬高，使啞鈴位在與水平夾一</a:t>
            </a:r>
            <a:r>
              <a:rPr lang="en-US" altLang="zh-TW" sz="2400" dirty="0">
                <a:solidFill>
                  <a:prstClr val="black"/>
                </a:solidFill>
                <a:latin typeface="微軟正黑體" panose="020B0604030504040204" pitchFamily="34" charset="-120"/>
                <a:ea typeface="微軟正黑體" panose="020B0604030504040204" pitchFamily="34" charset="-120"/>
              </a:rPr>
              <a:t>θ</a:t>
            </a:r>
            <a:r>
              <a:rPr lang="zh-TW" altLang="en-US" sz="2400" dirty="0">
                <a:solidFill>
                  <a:prstClr val="black"/>
                </a:solidFill>
                <a:latin typeface="微軟正黑體" panose="020B0604030504040204" pitchFamily="34" charset="-120"/>
                <a:ea typeface="微軟正黑體" panose="020B0604030504040204" pitchFamily="34" charset="-120"/>
              </a:rPr>
              <a:t>角之斜面上，試以相同之變因實驗</a:t>
            </a:r>
          </a:p>
          <a:p>
            <a:pPr marL="360363" lvl="0" indent="-360363">
              <a:lnSpc>
                <a:spcPct val="120000"/>
              </a:lnSpc>
            </a:pPr>
            <a:r>
              <a:rPr lang="zh-TW" altLang="en-US" sz="2400" dirty="0">
                <a:solidFill>
                  <a:prstClr val="black"/>
                </a:solidFill>
                <a:latin typeface="微軟正黑體" panose="020B0604030504040204" pitchFamily="34" charset="-120"/>
                <a:ea typeface="微軟正黑體" panose="020B0604030504040204" pitchFamily="34" charset="-120"/>
              </a:rPr>
              <a:t>  </a:t>
            </a:r>
            <a:r>
              <a:rPr lang="en-US" altLang="zh-TW" sz="2400" dirty="0">
                <a:solidFill>
                  <a:prstClr val="black"/>
                </a:solidFill>
                <a:latin typeface="微軟正黑體" panose="020B0604030504040204" pitchFamily="34" charset="-120"/>
                <a:ea typeface="微軟正黑體" panose="020B0604030504040204" pitchFamily="34" charset="-120"/>
              </a:rPr>
              <a:t>.</a:t>
            </a:r>
            <a:r>
              <a:rPr lang="zh-TW" altLang="en-US" sz="2400" dirty="0">
                <a:solidFill>
                  <a:prstClr val="black"/>
                </a:solidFill>
                <a:latin typeface="微軟正黑體" panose="020B0604030504040204" pitchFamily="34" charset="-120"/>
                <a:ea typeface="微軟正黑體" panose="020B0604030504040204" pitchFamily="34" charset="-120"/>
              </a:rPr>
              <a:t>並觀察啞鈴之運動狀態。</a:t>
            </a:r>
          </a:p>
          <a:p>
            <a:pPr lvl="0">
              <a:lnSpc>
                <a:spcPct val="120000"/>
              </a:lnSpc>
            </a:pPr>
            <a:r>
              <a:rPr lang="en-US" altLang="zh-TW" sz="2400" dirty="0" err="1">
                <a:hlinkClick r:id="rId2"/>
              </a:rPr>
              <a:t>Walkling</a:t>
            </a:r>
            <a:r>
              <a:rPr lang="en-US" altLang="zh-TW" sz="2400" dirty="0">
                <a:hlinkClick r:id="rId2"/>
              </a:rPr>
              <a:t> the Spool (youtube.com)</a:t>
            </a:r>
            <a:endParaRPr lang="en-US" altLang="zh-TW" sz="2400" dirty="0">
              <a:solidFill>
                <a:prstClr val="black"/>
              </a:solidFill>
              <a:latin typeface="微軟正黑體" panose="020B0604030504040204" pitchFamily="34" charset="-120"/>
              <a:ea typeface="微軟正黑體" panose="020B0604030504040204" pitchFamily="34" charset="-120"/>
            </a:endParaRPr>
          </a:p>
        </p:txBody>
      </p:sp>
      <p:pic>
        <p:nvPicPr>
          <p:cNvPr id="4" name="內容版面配置區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6564565" y="2092552"/>
            <a:ext cx="2324986" cy="1730097"/>
          </a:xfrm>
        </p:spPr>
      </p:pic>
      <p:pic>
        <p:nvPicPr>
          <p:cNvPr id="5" name="Picture 2" descr="http://img1.tplm123.com/2008/12/20/37691/20791814848159.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4117"/>
          <a:stretch/>
        </p:blipFill>
        <p:spPr bwMode="auto">
          <a:xfrm rot="19126218">
            <a:off x="8473523" y="2154269"/>
            <a:ext cx="503852" cy="556752"/>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a:xfrm>
            <a:off x="7665114" y="2944000"/>
            <a:ext cx="2051222" cy="738664"/>
          </a:xfrm>
          <a:prstGeom prst="rect">
            <a:avLst/>
          </a:prstGeom>
          <a:noFill/>
        </p:spPr>
        <p:txBody>
          <a:bodyPr wrap="square" rtlCol="0">
            <a:spAutoFit/>
          </a:bodyPr>
          <a:lstStyle/>
          <a:p>
            <a:r>
              <a:rPr lang="zh-TW" altLang="en-US" sz="2100" b="1" dirty="0">
                <a:solidFill>
                  <a:srgbClr val="0070C0"/>
                </a:solidFill>
              </a:rPr>
              <a:t>手拉啞鈴</a:t>
            </a:r>
            <a:endParaRPr lang="en-US" altLang="zh-TW" sz="2100" b="1" dirty="0">
              <a:solidFill>
                <a:srgbClr val="0070C0"/>
              </a:solidFill>
            </a:endParaRPr>
          </a:p>
          <a:p>
            <a:r>
              <a:rPr lang="zh-TW" altLang="en-US" sz="2100" b="1" dirty="0">
                <a:solidFill>
                  <a:srgbClr val="0070C0"/>
                </a:solidFill>
              </a:rPr>
              <a:t>可進可退</a:t>
            </a:r>
          </a:p>
        </p:txBody>
      </p:sp>
      <p:sp>
        <p:nvSpPr>
          <p:cNvPr id="8" name="矩形 7">
            <a:hlinkClick r:id="rId5" action="ppaction://hlinksldjump"/>
            <a:extLst>
              <a:ext uri="{FF2B5EF4-FFF2-40B4-BE49-F238E27FC236}">
                <a16:creationId xmlns:a16="http://schemas.microsoft.com/office/drawing/2014/main" id="{D6A7038D-FBDB-432C-A517-3AC0183BA37A}"/>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5" action="ppaction://hlinksldjump"/>
              </a:rPr>
              <a:t>目錄</a:t>
            </a:r>
            <a:endParaRPr lang="zh-TW" altLang="en-US" dirty="0">
              <a:solidFill>
                <a:sysClr val="windowText" lastClr="000000"/>
              </a:solidFill>
            </a:endParaRPr>
          </a:p>
        </p:txBody>
      </p:sp>
      <p:sp>
        <p:nvSpPr>
          <p:cNvPr id="9" name="矩形 8">
            <a:extLst>
              <a:ext uri="{FF2B5EF4-FFF2-40B4-BE49-F238E27FC236}">
                <a16:creationId xmlns:a16="http://schemas.microsoft.com/office/drawing/2014/main" id="{37A08038-34BE-4178-B098-E00ECAA539F2}"/>
              </a:ext>
            </a:extLst>
          </p:cNvPr>
          <p:cNvSpPr/>
          <p:nvPr/>
        </p:nvSpPr>
        <p:spPr>
          <a:xfrm>
            <a:off x="467181" y="771196"/>
            <a:ext cx="8422370" cy="1458733"/>
          </a:xfrm>
          <a:prstGeom prst="rect">
            <a:avLst/>
          </a:prstGeom>
        </p:spPr>
        <p:txBody>
          <a:bodyPr wrap="square">
            <a:spAutoFit/>
          </a:bodyPr>
          <a:lstStyle/>
          <a:p>
            <a:pPr>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rPr>
              <a:t>實驗目的 </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nSpc>
                <a:spcPct val="120000"/>
              </a:lnSpc>
              <a:spcBef>
                <a:spcPts val="600"/>
              </a:spcBef>
            </a:pPr>
            <a:r>
              <a:rPr lang="zh-TW" altLang="en-US" sz="2400" dirty="0">
                <a:solidFill>
                  <a:prstClr val="black"/>
                </a:solidFill>
                <a:latin typeface="微軟正黑體" panose="020B0604030504040204" pitchFamily="34" charset="-120"/>
                <a:ea typeface="微軟正黑體" panose="020B0604030504040204" pitchFamily="34" charset="-120"/>
              </a:rPr>
              <a:t>藉由觀察施力方向與物體轉動之間的關係，瞭解滾動物體的支點位置。</a:t>
            </a:r>
            <a:r>
              <a:rPr lang="zh-TW" altLang="zh-TW" sz="2400" dirty="0">
                <a:solidFill>
                  <a:prstClr val="black"/>
                </a:solidFill>
                <a:latin typeface="微軟正黑體" panose="020B0604030504040204" pitchFamily="34" charset="-120"/>
                <a:ea typeface="微軟正黑體" panose="020B0604030504040204" pitchFamily="34" charset="-120"/>
              </a:rPr>
              <a:t>施力於軸上。</a:t>
            </a:r>
            <a:r>
              <a:rPr lang="zh-TW" altLang="en-US" sz="2400" dirty="0">
                <a:solidFill>
                  <a:prstClr val="black"/>
                </a:solidFill>
                <a:latin typeface="微軟正黑體" panose="020B0604030504040204" pitchFamily="34" charset="-120"/>
                <a:ea typeface="微軟正黑體" panose="020B0604030504040204" pitchFamily="34" charset="-120"/>
              </a:rPr>
              <a:t> </a:t>
            </a:r>
            <a:endParaRPr lang="en-US" altLang="zh-TW" sz="2400"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19878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7"/>
          <p:cNvSpPr>
            <a:spLocks noGrp="1" noChangeArrowheads="1"/>
          </p:cNvSpPr>
          <p:nvPr>
            <p:ph type="title"/>
          </p:nvPr>
        </p:nvSpPr>
        <p:spPr>
          <a:xfrm>
            <a:off x="2346780" y="84688"/>
            <a:ext cx="5349420" cy="615553"/>
          </a:xfrm>
          <a:solidFill>
            <a:schemeClr val="bg1"/>
          </a:solidFill>
          <a:ln/>
        </p:spPr>
        <p:txBody>
          <a:bodyPr wrap="square">
            <a:spAutoFit/>
          </a:bodyPr>
          <a:lstStyle/>
          <a:p>
            <a:pPr algn="ctr" defTabSz="514350" rtl="0" eaLnBrk="1" latinLnBrk="0" hangingPunct="1">
              <a:lnSpc>
                <a:spcPct val="85000"/>
              </a:lnSpc>
              <a:spcBef>
                <a:spcPct val="0"/>
              </a:spcBef>
              <a:buNone/>
            </a:pPr>
            <a:r>
              <a:rPr lang="zh-TW" altLang="zh-TW" sz="4000" b="1" kern="1200" spc="-28" baseline="0" dirty="0">
                <a:solidFill>
                  <a:srgbClr val="0033CC"/>
                </a:solidFill>
                <a:effectLst/>
                <a:latin typeface="微軟正黑體" panose="020B0604030504040204" pitchFamily="34" charset="-120"/>
                <a:ea typeface="微軟正黑體" panose="020B0604030504040204" pitchFamily="34" charset="-120"/>
                <a:cs typeface="+mj-cs"/>
              </a:rPr>
              <a:t>進退啞鈴</a:t>
            </a:r>
            <a:r>
              <a:rPr lang="en-US" altLang="zh-TW" sz="4000" b="1" kern="1200" spc="-28" baseline="0" dirty="0">
                <a:solidFill>
                  <a:srgbClr val="0033CC"/>
                </a:solidFill>
                <a:effectLst/>
                <a:latin typeface="微軟正黑體" panose="020B0604030504040204" pitchFamily="34" charset="-120"/>
                <a:ea typeface="微軟正黑體" panose="020B0604030504040204" pitchFamily="34" charset="-120"/>
                <a:cs typeface="+mj-cs"/>
              </a:rPr>
              <a:t>(Dumbbells)</a:t>
            </a:r>
          </a:p>
        </p:txBody>
      </p:sp>
      <p:sp>
        <p:nvSpPr>
          <p:cNvPr id="7" name="動作按鈕: 首頁 6">
            <a:hlinkClick r:id="" action="ppaction://hlinkshowjump?jump=firstslide" highlightClick="1"/>
          </p:cNvPr>
          <p:cNvSpPr/>
          <p:nvPr/>
        </p:nvSpPr>
        <p:spPr>
          <a:xfrm>
            <a:off x="8676456" y="6381328"/>
            <a:ext cx="288032" cy="28803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微軟正黑體" panose="020B0604030504040204" pitchFamily="34" charset="-120"/>
              <a:ea typeface="微軟正黑體" panose="020B0604030504040204" pitchFamily="34" charset="-120"/>
            </a:endParaRPr>
          </a:p>
        </p:txBody>
      </p:sp>
      <p:pic>
        <p:nvPicPr>
          <p:cNvPr id="32769" name="圖片 1" descr="C:\Documents and Settings\普物實驗室\桌面\DSC04305-1.JPG"/>
          <p:cNvPicPr>
            <a:picLocks noChangeArrowheads="1"/>
          </p:cNvPicPr>
          <p:nvPr/>
        </p:nvPicPr>
        <p:blipFill>
          <a:blip r:embed="rId3" cstate="print"/>
          <a:srcRect r="24360"/>
          <a:stretch>
            <a:fillRect/>
          </a:stretch>
        </p:blipFill>
        <p:spPr bwMode="auto">
          <a:xfrm>
            <a:off x="6444208" y="1212054"/>
            <a:ext cx="2232248" cy="184626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2776" name="Rectangle 8"/>
          <p:cNvSpPr>
            <a:spLocks noChangeArrowheads="1"/>
          </p:cNvSpPr>
          <p:nvPr/>
        </p:nvSpPr>
        <p:spPr bwMode="auto">
          <a:xfrm>
            <a:off x="2988332" y="1099077"/>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文字方塊 9">
            <a:extLst>
              <a:ext uri="{FF2B5EF4-FFF2-40B4-BE49-F238E27FC236}">
                <a16:creationId xmlns:a16="http://schemas.microsoft.com/office/drawing/2014/main" id="{0C94132B-7BFE-4C2B-B1EC-CD43EC319C8A}"/>
              </a:ext>
            </a:extLst>
          </p:cNvPr>
          <p:cNvSpPr txBox="1">
            <a:spLocks noChangeArrowheads="1"/>
          </p:cNvSpPr>
          <p:nvPr/>
        </p:nvSpPr>
        <p:spPr bwMode="auto">
          <a:xfrm>
            <a:off x="386055" y="783188"/>
            <a:ext cx="6221287" cy="4791953"/>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br>
              <a:rPr lang="zh-TW" altLang="en-US"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轉動慣量，摩擦力。</a:t>
            </a:r>
            <a:endParaRPr lang="en-US" altLang="zh-TW" sz="2400" dirty="0">
              <a:latin typeface="微軟正黑體" panose="020B0604030504040204" pitchFamily="34" charset="-120"/>
              <a:ea typeface="微軟正黑體" panose="020B0604030504040204" pitchFamily="34" charset="-120"/>
            </a:endParaRPr>
          </a:p>
          <a:p>
            <a:pPr marL="360363" lvl="0" indent="-360363">
              <a:lnSpc>
                <a:spcPct val="120000"/>
              </a:lnSpc>
              <a:spcBef>
                <a:spcPts val="600"/>
              </a:spcBef>
              <a:buAutoNum type="arabicPeriod"/>
            </a:pPr>
            <a:r>
              <a:rPr lang="zh-TW" altLang="en-US" sz="2400" dirty="0">
                <a:latin typeface="微軟正黑體" panose="020B0604030504040204" pitchFamily="34" charset="-120"/>
                <a:ea typeface="微軟正黑體" panose="020B0604030504040204" pitchFamily="34" charset="-120"/>
                <a:cs typeface="Times New Roman" pitchFamily="18" charset="0"/>
              </a:rPr>
              <a:t>分析啞鈴所受之力矩及合力。以啞鈴與地面之接觸點</a:t>
            </a:r>
            <a:r>
              <a:rPr lang="en-US" altLang="zh-TW" sz="2400" dirty="0">
                <a:latin typeface="微軟正黑體" panose="020B0604030504040204" pitchFamily="34" charset="-120"/>
                <a:ea typeface="微軟正黑體" panose="020B0604030504040204" pitchFamily="34" charset="-120"/>
                <a:cs typeface="Times New Roman" pitchFamily="18" charset="0"/>
              </a:rPr>
              <a:t>O</a:t>
            </a:r>
            <a:r>
              <a:rPr lang="zh-TW" altLang="en-US" sz="2400" dirty="0">
                <a:latin typeface="微軟正黑體" panose="020B0604030504040204" pitchFamily="34" charset="-120"/>
                <a:ea typeface="微軟正黑體" panose="020B0604030504040204" pitchFamily="34" charset="-120"/>
                <a:cs typeface="Times New Roman" pitchFamily="18" charset="0"/>
              </a:rPr>
              <a:t>為支點，</a:t>
            </a:r>
            <a:r>
              <a:rPr lang="en-US" altLang="zh-TW" sz="2400" dirty="0">
                <a:latin typeface="微軟正黑體" panose="020B0604030504040204" pitchFamily="34" charset="-120"/>
                <a:ea typeface="微軟正黑體" panose="020B0604030504040204" pitchFamily="34" charset="-120"/>
                <a:cs typeface="Times New Roman" pitchFamily="18" charset="0"/>
              </a:rPr>
              <a:t>F</a:t>
            </a:r>
            <a:r>
              <a:rPr lang="zh-TW" altLang="en-US" sz="2400" dirty="0">
                <a:latin typeface="微軟正黑體" panose="020B0604030504040204" pitchFamily="34" charset="-120"/>
                <a:ea typeface="微軟正黑體" panose="020B0604030504040204" pitchFamily="34" charset="-120"/>
                <a:cs typeface="Times New Roman" pitchFamily="18" charset="0"/>
              </a:rPr>
              <a:t>施力於軸上。</a:t>
            </a:r>
            <a:endParaRPr lang="zh-TW" altLang="en-US" sz="2400" dirty="0">
              <a:latin typeface="微軟正黑體" panose="020B0604030504040204" pitchFamily="34" charset="-120"/>
              <a:ea typeface="微軟正黑體" panose="020B0604030504040204" pitchFamily="34" charset="-120"/>
            </a:endParaRPr>
          </a:p>
          <a:p>
            <a:pPr marL="625475" lvl="0" indent="-180975">
              <a:lnSpc>
                <a:spcPct val="120000"/>
              </a:lnSpc>
              <a:spcBef>
                <a:spcPts val="600"/>
              </a:spcBef>
              <a:buFont typeface="Wingdings" pitchFamily="2" charset="2"/>
              <a:buAutoNum type="circleNumWdWhitePlain"/>
            </a:pPr>
            <a:r>
              <a:rPr lang="zh-TW" altLang="en-US" sz="2400" dirty="0">
                <a:latin typeface="微軟正黑體" panose="020B0604030504040204" pitchFamily="34" charset="-120"/>
                <a:ea typeface="微軟正黑體" panose="020B0604030504040204" pitchFamily="34" charset="-120"/>
                <a:cs typeface="Times New Roman" pitchFamily="18" charset="0"/>
              </a:rPr>
              <a:t>若</a:t>
            </a:r>
            <a:r>
              <a:rPr lang="en-US" altLang="zh-TW" sz="2400" dirty="0">
                <a:latin typeface="微軟正黑體" panose="020B0604030504040204" pitchFamily="34" charset="-120"/>
                <a:ea typeface="微軟正黑體" panose="020B0604030504040204" pitchFamily="34" charset="-120"/>
                <a:cs typeface="Times New Roman" pitchFamily="18" charset="0"/>
              </a:rPr>
              <a:t>F</a:t>
            </a:r>
            <a:r>
              <a:rPr lang="zh-TW" altLang="en-US" sz="2400" dirty="0">
                <a:latin typeface="微軟正黑體" panose="020B0604030504040204" pitchFamily="34" charset="-120"/>
                <a:ea typeface="微軟正黑體" panose="020B0604030504040204" pitchFamily="34" charset="-120"/>
                <a:cs typeface="Times New Roman" pitchFamily="18" charset="0"/>
              </a:rPr>
              <a:t>相對於</a:t>
            </a:r>
            <a:r>
              <a:rPr lang="en-US" altLang="zh-TW" sz="2400" dirty="0">
                <a:latin typeface="微軟正黑體" panose="020B0604030504040204" pitchFamily="34" charset="-120"/>
                <a:ea typeface="微軟正黑體" panose="020B0604030504040204" pitchFamily="34" charset="-120"/>
                <a:cs typeface="Times New Roman" pitchFamily="18" charset="0"/>
              </a:rPr>
              <a:t>O</a:t>
            </a:r>
            <a:r>
              <a:rPr lang="zh-TW" altLang="en-US" sz="2400" dirty="0">
                <a:latin typeface="微軟正黑體" panose="020B0604030504040204" pitchFamily="34" charset="-120"/>
                <a:ea typeface="微軟正黑體" panose="020B0604030504040204" pitchFamily="34" charset="-120"/>
                <a:cs typeface="Times New Roman" pitchFamily="18" charset="0"/>
              </a:rPr>
              <a:t>點所產生的力矩為順時針方向轉動之力矩時，則啞鈴向右滾動。</a:t>
            </a:r>
            <a:endParaRPr lang="en-US" altLang="zh-TW" sz="2400" dirty="0">
              <a:latin typeface="微軟正黑體" panose="020B0604030504040204" pitchFamily="34" charset="-120"/>
              <a:ea typeface="微軟正黑體" panose="020B0604030504040204" pitchFamily="34" charset="-120"/>
              <a:cs typeface="Times New Roman" pitchFamily="18" charset="0"/>
            </a:endParaRPr>
          </a:p>
          <a:p>
            <a:pPr marL="625475" lvl="0" indent="-180975">
              <a:lnSpc>
                <a:spcPct val="120000"/>
              </a:lnSpc>
              <a:spcBef>
                <a:spcPts val="600"/>
              </a:spcBef>
              <a:buFont typeface="Wingdings" pitchFamily="2" charset="2"/>
              <a:buAutoNum type="circleNumWdWhitePlain"/>
            </a:pPr>
            <a:r>
              <a:rPr lang="zh-TW" altLang="en-US" sz="2400" dirty="0">
                <a:latin typeface="微軟正黑體" panose="020B0604030504040204" pitchFamily="34" charset="-120"/>
                <a:ea typeface="微軟正黑體" panose="020B0604030504040204" pitchFamily="34" charset="-120"/>
                <a:cs typeface="Times New Roman" pitchFamily="18" charset="0"/>
              </a:rPr>
              <a:t>  若</a:t>
            </a:r>
            <a:r>
              <a:rPr lang="en-US" altLang="zh-TW" sz="2400" dirty="0">
                <a:latin typeface="微軟正黑體" panose="020B0604030504040204" pitchFamily="34" charset="-120"/>
                <a:ea typeface="微軟正黑體" panose="020B0604030504040204" pitchFamily="34" charset="-120"/>
                <a:cs typeface="Times New Roman" pitchFamily="18" charset="0"/>
              </a:rPr>
              <a:t>F</a:t>
            </a:r>
            <a:r>
              <a:rPr lang="zh-TW" altLang="en-US" sz="2400" dirty="0">
                <a:latin typeface="微軟正黑體" panose="020B0604030504040204" pitchFamily="34" charset="-120"/>
                <a:ea typeface="微軟正黑體" panose="020B0604030504040204" pitchFamily="34" charset="-120"/>
                <a:cs typeface="Times New Roman" pitchFamily="18" charset="0"/>
              </a:rPr>
              <a:t>對</a:t>
            </a:r>
            <a:r>
              <a:rPr lang="en-US" altLang="zh-TW" sz="2400" dirty="0">
                <a:latin typeface="微軟正黑體" panose="020B0604030504040204" pitchFamily="34" charset="-120"/>
                <a:ea typeface="微軟正黑體" panose="020B0604030504040204" pitchFamily="34" charset="-120"/>
                <a:cs typeface="Times New Roman" pitchFamily="18" charset="0"/>
              </a:rPr>
              <a:t>O</a:t>
            </a:r>
            <a:r>
              <a:rPr lang="zh-TW" altLang="en-US" sz="2400" dirty="0">
                <a:latin typeface="微軟正黑體" panose="020B0604030504040204" pitchFamily="34" charset="-120"/>
                <a:ea typeface="微軟正黑體" panose="020B0604030504040204" pitchFamily="34" charset="-120"/>
                <a:cs typeface="Times New Roman" pitchFamily="18" charset="0"/>
              </a:rPr>
              <a:t>點產生的力矩為逆時針方向轉動之力矩時，則啞鈴會向左滾動。</a:t>
            </a:r>
          </a:p>
          <a:p>
            <a:pPr marL="360363" lvl="0" indent="-360363" defTabSz="914400" fontAlgn="base">
              <a:lnSpc>
                <a:spcPct val="120000"/>
              </a:lnSpc>
              <a:spcBef>
                <a:spcPts val="600"/>
              </a:spcBef>
            </a:pPr>
            <a:r>
              <a:rPr lang="en-US" altLang="zh-TW" sz="2400" dirty="0">
                <a:latin typeface="微軟正黑體" panose="020B0604030504040204" pitchFamily="34" charset="-120"/>
                <a:ea typeface="微軟正黑體" panose="020B0604030504040204" pitchFamily="34" charset="-120"/>
                <a:cs typeface="Times New Roman" pitchFamily="18" charset="0"/>
              </a:rPr>
              <a:t>2. </a:t>
            </a:r>
            <a:r>
              <a:rPr lang="zh-TW" altLang="en-US" sz="2400" dirty="0">
                <a:latin typeface="微軟正黑體" panose="020B0604030504040204" pitchFamily="34" charset="-120"/>
                <a:ea typeface="微軟正黑體" panose="020B0604030504040204" pitchFamily="34" charset="-120"/>
                <a:cs typeface="Times New Roman" pitchFamily="18" charset="0"/>
              </a:rPr>
              <a:t>置於斜面上之啞鈴需加入重力之影響加以分析其運動狀態。</a:t>
            </a:r>
            <a:endParaRPr lang="en-US" altLang="zh-TW" sz="2400" b="1" dirty="0">
              <a:solidFill>
                <a:srgbClr val="0000FF"/>
              </a:solidFill>
              <a:latin typeface="微軟正黑體" panose="020B0604030504040204" pitchFamily="34" charset="-120"/>
              <a:ea typeface="微軟正黑體" panose="020B0604030504040204" pitchFamily="34" charset="-120"/>
            </a:endParaRPr>
          </a:p>
        </p:txBody>
      </p:sp>
      <p:sp>
        <p:nvSpPr>
          <p:cNvPr id="9" name="矩形 8">
            <a:hlinkClick r:id="rId4" action="ppaction://hlinksldjump"/>
            <a:extLst>
              <a:ext uri="{FF2B5EF4-FFF2-40B4-BE49-F238E27FC236}">
                <a16:creationId xmlns:a16="http://schemas.microsoft.com/office/drawing/2014/main" id="{F899182F-9310-4508-8758-D4FD929B5201}"/>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4" action="ppaction://hlinksldjump"/>
              </a:rPr>
              <a:t>目錄</a:t>
            </a:r>
            <a:endParaRPr lang="zh-TW" altLang="en-US" dirty="0">
              <a:solidFill>
                <a:sysClr val="windowText" lastClr="000000"/>
              </a:solidFill>
            </a:endParaRPr>
          </a:p>
        </p:txBody>
      </p:sp>
    </p:spTree>
    <p:extLst>
      <p:ext uri="{BB962C8B-B14F-4D97-AF65-F5344CB8AC3E}">
        <p14:creationId xmlns:p14="http://schemas.microsoft.com/office/powerpoint/2010/main" val="579746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7"/>
          <p:cNvSpPr>
            <a:spLocks noGrp="1" noChangeArrowheads="1"/>
          </p:cNvSpPr>
          <p:nvPr>
            <p:ph type="title"/>
          </p:nvPr>
        </p:nvSpPr>
        <p:spPr>
          <a:xfrm>
            <a:off x="2064038" y="114614"/>
            <a:ext cx="5226752" cy="615553"/>
          </a:xfrm>
          <a:solidFill>
            <a:schemeClr val="bg1"/>
          </a:solidFill>
          <a:ln/>
        </p:spPr>
        <p:txBody>
          <a:bodyPr wrap="none">
            <a:spAutoFit/>
          </a:bodyPr>
          <a:lstStyle/>
          <a:p>
            <a:pPr algn="ctr" defTabSz="514350" rtl="0" eaLnBrk="1" latinLnBrk="0" hangingPunct="1">
              <a:lnSpc>
                <a:spcPct val="85000"/>
              </a:lnSpc>
              <a:spcBef>
                <a:spcPct val="0"/>
              </a:spcBef>
              <a:buNone/>
            </a:pPr>
            <a:r>
              <a:rPr lang="zh-TW" altLang="zh-TW" sz="4000" b="1" kern="1200" spc="-28" baseline="0" dirty="0">
                <a:solidFill>
                  <a:srgbClr val="0033CC"/>
                </a:solidFill>
                <a:effectLst/>
                <a:latin typeface="微軟正黑體" panose="020B0604030504040204" pitchFamily="34" charset="-120"/>
                <a:ea typeface="微軟正黑體" panose="020B0604030504040204" pitchFamily="34" charset="-120"/>
                <a:cs typeface="+mj-cs"/>
              </a:rPr>
              <a:t>進退啞鈴</a:t>
            </a:r>
            <a:r>
              <a:rPr lang="en-US" altLang="zh-TW" sz="4000" b="1" kern="1200" spc="-28" baseline="0" dirty="0">
                <a:solidFill>
                  <a:srgbClr val="0033CC"/>
                </a:solidFill>
                <a:effectLst/>
                <a:latin typeface="微軟正黑體" panose="020B0604030504040204" pitchFamily="34" charset="-120"/>
                <a:ea typeface="微軟正黑體" panose="020B0604030504040204" pitchFamily="34" charset="-120"/>
                <a:cs typeface="+mj-cs"/>
              </a:rPr>
              <a:t>(Dumbbells)</a:t>
            </a:r>
          </a:p>
        </p:txBody>
      </p:sp>
      <p:sp>
        <p:nvSpPr>
          <p:cNvPr id="7" name="動作按鈕: 首頁 6">
            <a:hlinkClick r:id="" action="ppaction://hlinkshowjump?jump=firstslide" highlightClick="1"/>
          </p:cNvPr>
          <p:cNvSpPr/>
          <p:nvPr/>
        </p:nvSpPr>
        <p:spPr>
          <a:xfrm>
            <a:off x="8676456" y="6381328"/>
            <a:ext cx="288032" cy="28803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微軟正黑體" panose="020B0604030504040204" pitchFamily="34" charset="-120"/>
              <a:ea typeface="微軟正黑體" panose="020B0604030504040204" pitchFamily="34" charset="-120"/>
            </a:endParaRPr>
          </a:p>
        </p:txBody>
      </p:sp>
      <p:sp>
        <p:nvSpPr>
          <p:cNvPr id="32776"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文字方塊 9">
            <a:extLst>
              <a:ext uri="{FF2B5EF4-FFF2-40B4-BE49-F238E27FC236}">
                <a16:creationId xmlns:a16="http://schemas.microsoft.com/office/drawing/2014/main" id="{0C94132B-7BFE-4C2B-B1EC-CD43EC319C8A}"/>
              </a:ext>
            </a:extLst>
          </p:cNvPr>
          <p:cNvSpPr txBox="1">
            <a:spLocks noChangeArrowheads="1"/>
          </p:cNvSpPr>
          <p:nvPr/>
        </p:nvSpPr>
        <p:spPr bwMode="auto">
          <a:xfrm>
            <a:off x="179512" y="1062438"/>
            <a:ext cx="8496944" cy="5462906"/>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444500" indent="-444500" defTabSz="914400">
              <a:lnSpc>
                <a:spcPct val="110000"/>
              </a:lnSpc>
              <a:spcBef>
                <a:spcPts val="600"/>
              </a:spcBef>
            </a:pPr>
            <a:r>
              <a:rPr lang="en-US" altLang="zh-TW" sz="2400" dirty="0">
                <a:latin typeface="微軟正黑體" panose="020B0604030504040204" pitchFamily="34" charset="-120"/>
                <a:ea typeface="微軟正黑體" panose="020B0604030504040204" pitchFamily="34" charset="-120"/>
                <a:cs typeface="Times New Roman" pitchFamily="18" charset="0"/>
              </a:rPr>
              <a:t>1. </a:t>
            </a:r>
            <a:r>
              <a:rPr lang="zh-TW" altLang="en-US" sz="2400" dirty="0">
                <a:latin typeface="微軟正黑體" panose="020B0604030504040204" pitchFamily="34" charset="-120"/>
                <a:ea typeface="微軟正黑體" panose="020B0604030504040204" pitchFamily="34" charset="-120"/>
                <a:cs typeface="Times New Roman" pitchFamily="18" charset="0"/>
              </a:rPr>
              <a:t>啞鈴何時不會轉動而產生滾動？為什麼？ </a:t>
            </a:r>
          </a:p>
          <a:p>
            <a:pPr marL="444500" indent="-444500" defTabSz="914400">
              <a:lnSpc>
                <a:spcPct val="110000"/>
              </a:lnSpc>
              <a:spcBef>
                <a:spcPts val="600"/>
              </a:spcBef>
            </a:pPr>
            <a:r>
              <a:rPr lang="en-US" altLang="zh-TW" sz="2400" dirty="0">
                <a:latin typeface="微軟正黑體" panose="020B0604030504040204" pitchFamily="34" charset="-120"/>
                <a:ea typeface="微軟正黑體" panose="020B0604030504040204" pitchFamily="34" charset="-120"/>
                <a:cs typeface="Times New Roman" pitchFamily="18" charset="0"/>
              </a:rPr>
              <a:t>2. </a:t>
            </a:r>
            <a:r>
              <a:rPr lang="zh-TW" altLang="en-US" sz="2400" dirty="0">
                <a:latin typeface="微軟正黑體" panose="020B0604030504040204" pitchFamily="34" charset="-120"/>
                <a:ea typeface="微軟正黑體" panose="020B0604030504040204" pitchFamily="34" charset="-120"/>
                <a:cs typeface="Times New Roman" pitchFamily="18" charset="0"/>
              </a:rPr>
              <a:t>試思考繩子在哪個位置施力時所造成之轉動速度最大？為什麼？</a:t>
            </a:r>
          </a:p>
          <a:p>
            <a:pPr marL="444500" indent="-444500">
              <a:lnSpc>
                <a:spcPct val="110000"/>
              </a:lnSpc>
              <a:spcBef>
                <a:spcPts val="600"/>
              </a:spcBef>
            </a:pPr>
            <a:r>
              <a:rPr lang="en-US" altLang="zh-TW" sz="2400" dirty="0">
                <a:latin typeface="微軟正黑體" panose="020B0604030504040204" pitchFamily="34" charset="-120"/>
                <a:ea typeface="微軟正黑體" panose="020B0604030504040204" pitchFamily="34" charset="-120"/>
                <a:cs typeface="Times New Roman" pitchFamily="18" charset="0"/>
              </a:rPr>
              <a:t>3. </a:t>
            </a:r>
            <a:r>
              <a:rPr lang="zh-TW" altLang="en-US" sz="2400" dirty="0">
                <a:latin typeface="微軟正黑體" panose="020B0604030504040204" pitchFamily="34" charset="-120"/>
                <a:ea typeface="微軟正黑體" panose="020B0604030504040204" pitchFamily="34" charset="-120"/>
                <a:cs typeface="Times New Roman" pitchFamily="18" charset="0"/>
              </a:rPr>
              <a:t>當透明槽與水平夾一</a:t>
            </a:r>
            <a:r>
              <a:rPr lang="en-US" altLang="zh-TW" sz="2400" dirty="0">
                <a:latin typeface="微軟正黑體" panose="020B0604030504040204" pitchFamily="34" charset="-120"/>
                <a:ea typeface="微軟正黑體" panose="020B0604030504040204" pitchFamily="34" charset="-120"/>
                <a:cs typeface="Times New Roman" pitchFamily="18" charset="0"/>
              </a:rPr>
              <a:t>θ</a:t>
            </a:r>
            <a:r>
              <a:rPr lang="zh-TW" altLang="en-US" sz="2400" dirty="0">
                <a:latin typeface="微軟正黑體" panose="020B0604030504040204" pitchFamily="34" charset="-120"/>
                <a:ea typeface="微軟正黑體" panose="020B0604030504040204" pitchFamily="34" charset="-120"/>
                <a:cs typeface="Times New Roman" pitchFamily="18" charset="0"/>
              </a:rPr>
              <a:t>角時，夾角與啞鈴之運動將如何改變？</a:t>
            </a:r>
          </a:p>
          <a:p>
            <a:pPr marL="444500" indent="-444500">
              <a:lnSpc>
                <a:spcPct val="110000"/>
              </a:lnSpc>
              <a:spcBef>
                <a:spcPts val="600"/>
              </a:spcBef>
            </a:pPr>
            <a:r>
              <a:rPr lang="en-US" altLang="zh-TW" sz="2400" dirty="0">
                <a:latin typeface="微軟正黑體" panose="020B0604030504040204" pitchFamily="34" charset="-120"/>
                <a:ea typeface="微軟正黑體" panose="020B0604030504040204" pitchFamily="34" charset="-120"/>
                <a:cs typeface="Times New Roman" pitchFamily="18" charset="0"/>
              </a:rPr>
              <a:t>4. </a:t>
            </a:r>
            <a:r>
              <a:rPr lang="zh-TW" altLang="en-US" sz="2400" dirty="0">
                <a:latin typeface="微軟正黑體" panose="020B0604030504040204" pitchFamily="34" charset="-120"/>
                <a:ea typeface="微軟正黑體" panose="020B0604030504040204" pitchFamily="34" charset="-120"/>
                <a:cs typeface="Times New Roman" pitchFamily="18" charset="0"/>
              </a:rPr>
              <a:t>我們能夠如何利用此實驗裝置測出啞鈴對透明槽之摩擦力</a:t>
            </a:r>
            <a:r>
              <a:rPr lang="en-US" altLang="zh-TW" sz="2400" dirty="0">
                <a:latin typeface="微軟正黑體" panose="020B0604030504040204" pitchFamily="34" charset="-120"/>
                <a:ea typeface="微軟正黑體" panose="020B0604030504040204" pitchFamily="34" charset="-120"/>
                <a:cs typeface="Times New Roman" pitchFamily="18" charset="0"/>
              </a:rPr>
              <a:t>(</a:t>
            </a:r>
            <a:r>
              <a:rPr lang="zh-TW" altLang="en-US" sz="2400" dirty="0">
                <a:latin typeface="微軟正黑體" panose="020B0604030504040204" pitchFamily="34" charset="-120"/>
                <a:ea typeface="微軟正黑體" panose="020B0604030504040204" pitchFamily="34" charset="-120"/>
                <a:cs typeface="Times New Roman" pitchFamily="18" charset="0"/>
              </a:rPr>
              <a:t>如何計算出</a:t>
            </a:r>
            <a:r>
              <a:rPr lang="en-US" altLang="zh-TW" sz="2400" dirty="0">
                <a:latin typeface="微軟正黑體" panose="020B0604030504040204" pitchFamily="34" charset="-120"/>
                <a:ea typeface="微軟正黑體" panose="020B0604030504040204" pitchFamily="34" charset="-120"/>
                <a:cs typeface="Times New Roman" pitchFamily="18" charset="0"/>
              </a:rPr>
              <a:t>)</a:t>
            </a:r>
            <a:r>
              <a:rPr lang="zh-TW" altLang="en-US" sz="2400" dirty="0">
                <a:latin typeface="微軟正黑體" panose="020B0604030504040204" pitchFamily="34" charset="-120"/>
                <a:ea typeface="微軟正黑體" panose="020B0604030504040204" pitchFamily="34" charset="-120"/>
                <a:cs typeface="Times New Roman" pitchFamily="18" charset="0"/>
              </a:rPr>
              <a:t>？</a:t>
            </a:r>
          </a:p>
          <a:p>
            <a:pPr marL="444500" indent="-444500">
              <a:lnSpc>
                <a:spcPct val="110000"/>
              </a:lnSpc>
              <a:spcBef>
                <a:spcPts val="600"/>
              </a:spcBef>
            </a:pPr>
            <a:r>
              <a:rPr lang="en-US" altLang="zh-TW" sz="2400" dirty="0">
                <a:latin typeface="微軟正黑體" panose="020B0604030504040204" pitchFamily="34" charset="-120"/>
                <a:ea typeface="微軟正黑體" panose="020B0604030504040204" pitchFamily="34" charset="-120"/>
                <a:cs typeface="Times New Roman" pitchFamily="18" charset="0"/>
              </a:rPr>
              <a:t>5. </a:t>
            </a:r>
            <a:r>
              <a:rPr lang="zh-TW" altLang="en-US" sz="2400" dirty="0">
                <a:latin typeface="微軟正黑體" panose="020B0604030504040204" pitchFamily="34" charset="-120"/>
                <a:ea typeface="微軟正黑體" panose="020B0604030504040204" pitchFamily="34" charset="-120"/>
                <a:cs typeface="Times New Roman" pitchFamily="18" charset="0"/>
              </a:rPr>
              <a:t>嘗試以自己不同之想法</a:t>
            </a:r>
            <a:r>
              <a:rPr lang="en-US" altLang="zh-TW" sz="2400" dirty="0">
                <a:latin typeface="微軟正黑體" panose="020B0604030504040204" pitchFamily="34" charset="-120"/>
                <a:ea typeface="微軟正黑體" panose="020B0604030504040204" pitchFamily="34" charset="-120"/>
                <a:cs typeface="Times New Roman" pitchFamily="18" charset="0"/>
              </a:rPr>
              <a:t>(</a:t>
            </a:r>
            <a:r>
              <a:rPr lang="zh-TW" altLang="en-US" sz="2400" dirty="0">
                <a:latin typeface="微軟正黑體" panose="020B0604030504040204" pitchFamily="34" charset="-120"/>
                <a:ea typeface="微軟正黑體" panose="020B0604030504040204" pitchFamily="34" charset="-120"/>
                <a:cs typeface="Times New Roman" pitchFamily="18" charset="0"/>
              </a:rPr>
              <a:t>加入不同變因</a:t>
            </a:r>
            <a:r>
              <a:rPr lang="en-US" altLang="zh-TW" sz="2400" dirty="0">
                <a:latin typeface="微軟正黑體" panose="020B0604030504040204" pitchFamily="34" charset="-120"/>
                <a:ea typeface="微軟正黑體" panose="020B0604030504040204" pitchFamily="34" charset="-120"/>
                <a:cs typeface="Times New Roman" pitchFamily="18" charset="0"/>
              </a:rPr>
              <a:t>)</a:t>
            </a:r>
            <a:r>
              <a:rPr lang="zh-TW" altLang="en-US" sz="2400" dirty="0">
                <a:latin typeface="微軟正黑體" panose="020B0604030504040204" pitchFamily="34" charset="-120"/>
                <a:ea typeface="微軟正黑體" panose="020B0604030504040204" pitchFamily="34" charset="-120"/>
                <a:cs typeface="Times New Roman" pitchFamily="18" charset="0"/>
              </a:rPr>
              <a:t>操作或改變此實驗裝置並加以探討</a:t>
            </a:r>
            <a:endParaRPr lang="en-US" altLang="zh-TW" sz="2400" dirty="0">
              <a:latin typeface="微軟正黑體" panose="020B0604030504040204" pitchFamily="34" charset="-120"/>
              <a:ea typeface="微軟正黑體" panose="020B0604030504040204" pitchFamily="34" charset="-120"/>
              <a:cs typeface="Times New Roman" pitchFamily="18" charset="0"/>
            </a:endParaRPr>
          </a:p>
          <a:p>
            <a:pPr marL="444500" indent="-444500">
              <a:lnSpc>
                <a:spcPct val="110000"/>
              </a:lnSpc>
              <a:spcBef>
                <a:spcPts val="600"/>
              </a:spcBef>
            </a:pPr>
            <a:r>
              <a:rPr lang="en-US" altLang="zh-TW" sz="2400" dirty="0">
                <a:latin typeface="微軟正黑體" panose="020B0604030504040204" pitchFamily="34" charset="-120"/>
                <a:ea typeface="微軟正黑體" panose="020B0604030504040204" pitchFamily="34" charset="-120"/>
              </a:rPr>
              <a:t>6. </a:t>
            </a: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p:txBody>
      </p:sp>
      <p:pic>
        <p:nvPicPr>
          <p:cNvPr id="32769" name="圖片 1" descr="C:\Documents and Settings\普物實驗室\桌面\DSC04305-1.JPG"/>
          <p:cNvPicPr>
            <a:picLocks noChangeArrowheads="1"/>
          </p:cNvPicPr>
          <p:nvPr/>
        </p:nvPicPr>
        <p:blipFill>
          <a:blip r:embed="rId3" cstate="print"/>
          <a:srcRect r="24360"/>
          <a:stretch>
            <a:fillRect/>
          </a:stretch>
        </p:blipFill>
        <p:spPr bwMode="auto">
          <a:xfrm>
            <a:off x="6588224" y="168080"/>
            <a:ext cx="2232248" cy="184626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矩形 8">
            <a:hlinkClick r:id="rId4" action="ppaction://hlinksldjump"/>
            <a:extLst>
              <a:ext uri="{FF2B5EF4-FFF2-40B4-BE49-F238E27FC236}">
                <a16:creationId xmlns:a16="http://schemas.microsoft.com/office/drawing/2014/main" id="{F8FC745C-967C-4ABC-B713-F3C5CE219060}"/>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4" action="ppaction://hlinksldjump"/>
              </a:rPr>
              <a:t>目錄</a:t>
            </a:r>
            <a:endParaRPr lang="zh-TW" altLang="en-US" dirty="0">
              <a:solidFill>
                <a:sysClr val="windowText" lastClr="000000"/>
              </a:solidFill>
            </a:endParaRPr>
          </a:p>
        </p:txBody>
      </p:sp>
    </p:spTree>
    <p:extLst>
      <p:ext uri="{BB962C8B-B14F-4D97-AF65-F5344CB8AC3E}">
        <p14:creationId xmlns:p14="http://schemas.microsoft.com/office/powerpoint/2010/main" val="3812066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quirkle.com/top/images/quarkwithlaser.jpg"/>
          <p:cNvPicPr>
            <a:picLocks noChangeAspect="1" noChangeArrowheads="1"/>
          </p:cNvPicPr>
          <p:nvPr/>
        </p:nvPicPr>
        <p:blipFill>
          <a:blip r:embed="rId3" r:link="rId4" cstate="print"/>
          <a:srcRect/>
          <a:stretch>
            <a:fillRect/>
          </a:stretch>
        </p:blipFill>
        <p:spPr bwMode="auto">
          <a:xfrm>
            <a:off x="7393398" y="4464759"/>
            <a:ext cx="1557738" cy="1224136"/>
          </a:xfrm>
          <a:prstGeom prst="rect">
            <a:avLst/>
          </a:prstGeom>
          <a:noFill/>
          <a:ln w="9525">
            <a:solidFill>
              <a:srgbClr val="F2F2F2"/>
            </a:solidFill>
            <a:miter lim="800000"/>
            <a:headEnd/>
            <a:tailEnd/>
          </a:ln>
        </p:spPr>
      </p:pic>
      <p:sp>
        <p:nvSpPr>
          <p:cNvPr id="3686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36872"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0" i="0" u="none" strike="noStrike" cap="none" normalizeH="0" baseline="0">
                <a:ln>
                  <a:noFill/>
                </a:ln>
                <a:solidFill>
                  <a:schemeClr val="tx1"/>
                </a:solidFill>
                <a:effectLst/>
                <a:latin typeface="Calibri" pitchFamily="34" charset="0"/>
                <a:ea typeface="微軟正黑體" pitchFamily="34" charset="-120"/>
                <a:cs typeface="Times New Roman" pitchFamily="18" charset="0"/>
              </a:rPr>
              <a:t>       </a:t>
            </a:r>
            <a:endParaRPr kumimoji="1" lang="en-US" altLang="zh-TW" sz="1800" b="0" i="0" u="none" strike="noStrike" cap="none" normalizeH="0" baseline="0">
              <a:ln>
                <a:noFill/>
              </a:ln>
              <a:solidFill>
                <a:schemeClr val="tx1"/>
              </a:solidFill>
              <a:effectLst/>
              <a:latin typeface="Arial" pitchFamily="34" charset="0"/>
              <a:ea typeface="新細明體" pitchFamily="18" charset="-120"/>
            </a:endParaRPr>
          </a:p>
        </p:txBody>
      </p:sp>
      <p:sp>
        <p:nvSpPr>
          <p:cNvPr id="11" name="文字方塊 9">
            <a:extLst>
              <a:ext uri="{FF2B5EF4-FFF2-40B4-BE49-F238E27FC236}">
                <a16:creationId xmlns:a16="http://schemas.microsoft.com/office/drawing/2014/main" id="{CCF7288C-42F0-4B6F-A588-10AF637B5257}"/>
              </a:ext>
            </a:extLst>
          </p:cNvPr>
          <p:cNvSpPr txBox="1">
            <a:spLocks noChangeArrowheads="1"/>
          </p:cNvSpPr>
          <p:nvPr/>
        </p:nvSpPr>
        <p:spPr bwMode="auto">
          <a:xfrm>
            <a:off x="489779" y="2450169"/>
            <a:ext cx="6784957" cy="4029180"/>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10000"/>
              </a:lnSpc>
              <a:spcBef>
                <a:spcPts val="300"/>
              </a:spcBef>
            </a:pPr>
            <a:r>
              <a:rPr lang="zh-TW" altLang="en-US" sz="2000" b="1" dirty="0">
                <a:solidFill>
                  <a:srgbClr val="FF0000"/>
                </a:solidFill>
                <a:latin typeface="微軟正黑體" panose="020B0604030504040204" pitchFamily="34" charset="-120"/>
                <a:ea typeface="微軟正黑體" panose="020B0604030504040204" pitchFamily="34" charset="-120"/>
              </a:rPr>
              <a:t>原理</a:t>
            </a:r>
            <a:r>
              <a:rPr lang="en-US" altLang="zh-TW" sz="2000" b="1" dirty="0">
                <a:solidFill>
                  <a:srgbClr val="FF0000"/>
                </a:solidFill>
                <a:latin typeface="微軟正黑體" panose="020B0604030504040204" pitchFamily="34" charset="-120"/>
                <a:ea typeface="微軟正黑體" panose="020B0604030504040204" pitchFamily="34" charset="-120"/>
              </a:rPr>
              <a:t>(Principle)</a:t>
            </a:r>
            <a:r>
              <a:rPr lang="zh-TW" altLang="en-US" sz="2000" b="1" dirty="0">
                <a:solidFill>
                  <a:srgbClr val="FF0000"/>
                </a:solidFill>
                <a:latin typeface="微軟正黑體" panose="020B0604030504040204" pitchFamily="34" charset="-120"/>
                <a:ea typeface="微軟正黑體" panose="020B0604030504040204" pitchFamily="34" charset="-120"/>
              </a:rPr>
              <a:t>：</a:t>
            </a:r>
            <a:br>
              <a:rPr lang="zh-TW" altLang="en-US" sz="2000" dirty="0">
                <a:latin typeface="微軟正黑體" panose="020B0604030504040204" pitchFamily="34" charset="-120"/>
                <a:ea typeface="微軟正黑體" panose="020B0604030504040204" pitchFamily="34" charset="-120"/>
              </a:rPr>
            </a:br>
            <a:r>
              <a:rPr lang="zh-TW" altLang="en-US" sz="2000" dirty="0">
                <a:latin typeface="微軟正黑體" panose="020B0604030504040204" pitchFamily="34" charset="-120"/>
                <a:ea typeface="微軟正黑體" panose="020B0604030504040204" pitchFamily="34" charset="-120"/>
              </a:rPr>
              <a:t>轉動慣量。</a:t>
            </a:r>
            <a:endParaRPr lang="en-US" altLang="zh-TW" sz="2000" dirty="0">
              <a:latin typeface="微軟正黑體" panose="020B0604030504040204" pitchFamily="34" charset="-120"/>
              <a:ea typeface="微軟正黑體" panose="020B0604030504040204" pitchFamily="34" charset="-120"/>
            </a:endParaRPr>
          </a:p>
          <a:p>
            <a:pPr lvl="0" defTabSz="914400" fontAlgn="base">
              <a:lnSpc>
                <a:spcPct val="110000"/>
              </a:lnSpc>
              <a:spcBef>
                <a:spcPts val="300"/>
              </a:spcBef>
            </a:pPr>
            <a:r>
              <a:rPr lang="zh-TW" altLang="zh-TW" sz="2000" dirty="0">
                <a:latin typeface="微軟正黑體" panose="020B0604030504040204" pitchFamily="34" charset="-120"/>
                <a:ea typeface="微軟正黑體" panose="020B0604030504040204" pitchFamily="34" charset="-120"/>
                <a:cs typeface="Times New Roman" pitchFamily="18" charset="0"/>
              </a:rPr>
              <a:t>陀螺由鎢碳鋼做成。這材料的硬度能達到最佳接觸與力</a:t>
            </a:r>
            <a:r>
              <a:rPr lang="zh-TW" altLang="en-US" sz="2000" dirty="0">
                <a:latin typeface="微軟正黑體" panose="020B0604030504040204" pitchFamily="34" charset="-120"/>
                <a:ea typeface="微軟正黑體" panose="020B0604030504040204" pitchFamily="34" charset="-120"/>
                <a:cs typeface="Times New Roman" pitchFamily="18" charset="0"/>
              </a:rPr>
              <a:t>的</a:t>
            </a:r>
            <a:r>
              <a:rPr lang="zh-TW" altLang="zh-TW" sz="2000" dirty="0">
                <a:latin typeface="微軟正黑體" panose="020B0604030504040204" pitchFamily="34" charset="-120"/>
                <a:ea typeface="微軟正黑體" panose="020B0604030504040204" pitchFamily="34" charset="-120"/>
                <a:cs typeface="Times New Roman" pitchFamily="18" charset="0"/>
              </a:rPr>
              <a:t>回饋，</a:t>
            </a:r>
            <a:r>
              <a:rPr lang="zh-TW" altLang="en-US" sz="2000" dirty="0">
                <a:latin typeface="微軟正黑體" panose="020B0604030504040204" pitchFamily="34" charset="-120"/>
                <a:ea typeface="微軟正黑體" panose="020B0604030504040204" pitchFamily="34" charset="-120"/>
                <a:cs typeface="Times New Roman" pitchFamily="18" charset="0"/>
              </a:rPr>
              <a:t>於</a:t>
            </a:r>
            <a:r>
              <a:rPr lang="zh-TW" altLang="zh-TW" sz="2000" dirty="0">
                <a:latin typeface="微軟正黑體" panose="020B0604030504040204" pitchFamily="34" charset="-120"/>
                <a:ea typeface="微軟正黑體" panose="020B0604030504040204" pitchFamily="34" charset="-120"/>
                <a:cs typeface="Times New Roman" pitchFamily="18" charset="0"/>
              </a:rPr>
              <a:t>玻璃表面運轉最佳。接觸半徑越低，摩擦力越小。透過降低空氣動阻力，使摩擦減到最小，在陀螺特定角度下，重力、摩擦力，與空氣阻力達到平衡，如此陀螺便可一直轉下去。</a:t>
            </a:r>
            <a:endParaRPr lang="zh-TW" altLang="zh-TW" sz="2000" dirty="0">
              <a:latin typeface="微軟正黑體" panose="020B0604030504040204" pitchFamily="34" charset="-120"/>
              <a:ea typeface="微軟正黑體" panose="020B0604030504040204" pitchFamily="34" charset="-120"/>
            </a:endParaRPr>
          </a:p>
          <a:p>
            <a:pPr lvl="0" defTabSz="914400" fontAlgn="base">
              <a:lnSpc>
                <a:spcPct val="110000"/>
              </a:lnSpc>
              <a:spcBef>
                <a:spcPts val="300"/>
              </a:spcBef>
            </a:pPr>
            <a:r>
              <a:rPr lang="zh-TW" altLang="zh-TW" sz="2000" dirty="0">
                <a:latin typeface="微軟正黑體" panose="020B0604030504040204" pitchFamily="34" charset="-120"/>
                <a:ea typeface="微軟正黑體" panose="020B0604030504040204" pitchFamily="34" charset="-120"/>
                <a:cs typeface="Times New Roman" pitchFamily="18" charset="0"/>
              </a:rPr>
              <a:t>利用雷射筆與特殊孔洞設計可以觀察到運動</a:t>
            </a:r>
            <a:r>
              <a:rPr lang="zh-TW" altLang="en-US" sz="2000" dirty="0">
                <a:latin typeface="微軟正黑體" panose="020B0604030504040204" pitchFamily="34" charset="-120"/>
                <a:ea typeface="微軟正黑體" panose="020B0604030504040204" pitchFamily="34" charset="-120"/>
                <a:cs typeface="Times New Roman" pitchFamily="18" charset="0"/>
              </a:rPr>
              <a:t>時</a:t>
            </a:r>
            <a:r>
              <a:rPr lang="zh-TW" altLang="zh-TW" sz="2000" dirty="0">
                <a:latin typeface="微軟正黑體" panose="020B0604030504040204" pitchFamily="34" charset="-120"/>
                <a:ea typeface="微軟正黑體" panose="020B0604030504040204" pitchFamily="34" charset="-120"/>
                <a:cs typeface="Times New Roman" pitchFamily="18" charset="0"/>
              </a:rPr>
              <a:t>的動態平衡</a:t>
            </a:r>
            <a:endParaRPr lang="en-US" altLang="zh-TW" sz="2000" dirty="0">
              <a:latin typeface="微軟正黑體" panose="020B0604030504040204" pitchFamily="34" charset="-120"/>
              <a:ea typeface="微軟正黑體" panose="020B0604030504040204" pitchFamily="34" charset="-120"/>
            </a:endParaRPr>
          </a:p>
          <a:p>
            <a:pPr eaLnBrk="1" hangingPunct="1">
              <a:lnSpc>
                <a:spcPct val="120000"/>
              </a:lnSpc>
              <a:spcBef>
                <a:spcPts val="600"/>
              </a:spcBef>
            </a:pPr>
            <a:r>
              <a:rPr lang="zh-TW" altLang="en-US"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影響實驗的參數</a:t>
            </a:r>
            <a:r>
              <a:rPr lang="en-US" altLang="zh-TW" sz="20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有什麼應用</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 </a:t>
            </a:r>
            <a:endParaRPr lang="zh-TW" altLang="zh-TW" sz="2000" dirty="0">
              <a:latin typeface="微軟正黑體" panose="020B0604030504040204" pitchFamily="34" charset="-120"/>
              <a:ea typeface="微軟正黑體" panose="020B0604030504040204" pitchFamily="34" charset="-120"/>
              <a:cs typeface="Times New Roman" pitchFamily="18" charset="0"/>
            </a:endParaRPr>
          </a:p>
        </p:txBody>
      </p:sp>
      <p:sp>
        <p:nvSpPr>
          <p:cNvPr id="12" name="矩形 11">
            <a:extLst>
              <a:ext uri="{FF2B5EF4-FFF2-40B4-BE49-F238E27FC236}">
                <a16:creationId xmlns:a16="http://schemas.microsoft.com/office/drawing/2014/main" id="{76F88023-1D9A-48FD-94B7-F78CBDE06BFC}"/>
              </a:ext>
            </a:extLst>
          </p:cNvPr>
          <p:cNvSpPr/>
          <p:nvPr/>
        </p:nvSpPr>
        <p:spPr>
          <a:xfrm>
            <a:off x="489779" y="1106182"/>
            <a:ext cx="6723764" cy="1690078"/>
          </a:xfrm>
          <a:prstGeom prst="rect">
            <a:avLst/>
          </a:prstGeom>
        </p:spPr>
        <p:txBody>
          <a:bodyPr wrap="square">
            <a:spAutoFit/>
          </a:bodyPr>
          <a:lstStyle/>
          <a:p>
            <a:pPr lvl="0">
              <a:lnSpc>
                <a:spcPct val="120000"/>
              </a:lnSpc>
            </a:pPr>
            <a:r>
              <a:rPr lang="zh-TW" altLang="en-US" sz="2000" b="1" dirty="0">
                <a:solidFill>
                  <a:srgbClr val="FF0000"/>
                </a:solidFill>
                <a:latin typeface="微軟正黑體" panose="020B0604030504040204" pitchFamily="34" charset="-120"/>
                <a:ea typeface="微軟正黑體" panose="020B0604030504040204" pitchFamily="34" charset="-120"/>
              </a:rPr>
              <a:t>演示</a:t>
            </a:r>
            <a:r>
              <a:rPr lang="en-US" altLang="zh-TW" sz="2000" b="1" dirty="0">
                <a:solidFill>
                  <a:srgbClr val="FF0000"/>
                </a:solidFill>
                <a:latin typeface="微軟正黑體" panose="020B0604030504040204" pitchFamily="34" charset="-120"/>
                <a:ea typeface="微軟正黑體" panose="020B0604030504040204" pitchFamily="34" charset="-120"/>
              </a:rPr>
              <a:t>(DEMO)</a:t>
            </a:r>
            <a:r>
              <a:rPr lang="zh-TW" altLang="en-US" sz="2000" b="1" dirty="0">
                <a:solidFill>
                  <a:srgbClr val="FF0000"/>
                </a:solidFill>
                <a:latin typeface="微軟正黑體" panose="020B0604030504040204" pitchFamily="34" charset="-120"/>
                <a:ea typeface="微軟正黑體" panose="020B0604030504040204" pitchFamily="34" charset="-120"/>
              </a:rPr>
              <a:t>：</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eaLnBrk="0" hangingPunct="0">
              <a:lnSpc>
                <a:spcPct val="120000"/>
              </a:lnSpc>
              <a:spcBef>
                <a:spcPts val="600"/>
              </a:spcBef>
            </a:pPr>
            <a:r>
              <a:rPr lang="zh-TW" altLang="zh-TW" sz="2000" dirty="0">
                <a:latin typeface="微軟正黑體" panose="020B0604030504040204" pitchFamily="34" charset="-120"/>
                <a:ea typeface="微軟正黑體" panose="020B0604030504040204" pitchFamily="34" charset="-120"/>
                <a:cs typeface="Times New Roman" pitchFamily="18" charset="0"/>
              </a:rPr>
              <a:t>由精密機器零件做成，可以比一般陀螺旋轉更久。ㄧ般陀螺可轉</a:t>
            </a:r>
            <a:r>
              <a:rPr lang="en-US" altLang="zh-TW" sz="2000" dirty="0">
                <a:latin typeface="微軟正黑體" panose="020B0604030504040204" pitchFamily="34" charset="-120"/>
                <a:ea typeface="微軟正黑體" panose="020B0604030504040204" pitchFamily="34" charset="-120"/>
                <a:cs typeface="Times New Roman" pitchFamily="18" charset="0"/>
              </a:rPr>
              <a:t>30-40</a:t>
            </a:r>
            <a:r>
              <a:rPr lang="zh-TW" altLang="en-US" sz="2000" dirty="0">
                <a:latin typeface="微軟正黑體" panose="020B0604030504040204" pitchFamily="34" charset="-120"/>
                <a:ea typeface="微軟正黑體" panose="020B0604030504040204" pitchFamily="34" charset="-120"/>
                <a:cs typeface="Times New Roman" pitchFamily="18" charset="0"/>
              </a:rPr>
              <a:t>秒，此種陀螺可以自轉到</a:t>
            </a:r>
            <a:r>
              <a:rPr lang="en-US" altLang="zh-TW" sz="2000" dirty="0">
                <a:latin typeface="微軟正黑體" panose="020B0604030504040204" pitchFamily="34" charset="-120"/>
                <a:ea typeface="微軟正黑體" panose="020B0604030504040204" pitchFamily="34" charset="-120"/>
                <a:cs typeface="Times New Roman" pitchFamily="18" charset="0"/>
              </a:rPr>
              <a:t>15</a:t>
            </a:r>
            <a:r>
              <a:rPr lang="zh-TW" altLang="en-US" sz="2000" dirty="0">
                <a:latin typeface="微軟正黑體" panose="020B0604030504040204" pitchFamily="34" charset="-120"/>
                <a:ea typeface="微軟正黑體" panose="020B0604030504040204" pitchFamily="34" charset="-120"/>
                <a:cs typeface="Times New Roman" pitchFamily="18" charset="0"/>
              </a:rPr>
              <a:t>分鐘以上。</a:t>
            </a:r>
            <a:endParaRPr lang="en-US" altLang="zh-TW" sz="2000" dirty="0">
              <a:latin typeface="微軟正黑體" panose="020B0604030504040204" pitchFamily="34" charset="-120"/>
              <a:ea typeface="微軟正黑體" panose="020B0604030504040204" pitchFamily="34" charset="-120"/>
              <a:cs typeface="Times New Roman" pitchFamily="18" charset="0"/>
            </a:endParaRPr>
          </a:p>
          <a:p>
            <a:pPr lvl="0" eaLnBrk="0" hangingPunct="0">
              <a:lnSpc>
                <a:spcPct val="120000"/>
              </a:lnSpc>
              <a:spcBef>
                <a:spcPts val="600"/>
              </a:spcBef>
            </a:pPr>
            <a:endParaRPr lang="zh-TW" altLang="zh-TW" sz="2000" dirty="0">
              <a:latin typeface="微軟正黑體" panose="020B0604030504040204" pitchFamily="34" charset="-120"/>
              <a:ea typeface="微軟正黑體" panose="020B0604030504040204" pitchFamily="34" charset="-120"/>
              <a:cs typeface="Times New Roman" pitchFamily="18" charset="0"/>
            </a:endParaRPr>
          </a:p>
        </p:txBody>
      </p:sp>
      <p:pic>
        <p:nvPicPr>
          <p:cNvPr id="36867" name="Picture 3" descr="http://www.quirkle.com/top/images/force%20diagram.jpg"/>
          <p:cNvPicPr>
            <a:picLocks noChangeAspect="1" noChangeArrowheads="1"/>
          </p:cNvPicPr>
          <p:nvPr/>
        </p:nvPicPr>
        <p:blipFill>
          <a:blip r:embed="rId5" r:link="rId6" cstate="print"/>
          <a:srcRect/>
          <a:stretch>
            <a:fillRect/>
          </a:stretch>
        </p:blipFill>
        <p:spPr bwMode="auto">
          <a:xfrm>
            <a:off x="7274736" y="2961982"/>
            <a:ext cx="1676400" cy="1333500"/>
          </a:xfrm>
          <a:prstGeom prst="rect">
            <a:avLst/>
          </a:prstGeom>
          <a:noFill/>
        </p:spPr>
      </p:pic>
      <p:sp>
        <p:nvSpPr>
          <p:cNvPr id="2" name="矩形 1">
            <a:extLst>
              <a:ext uri="{FF2B5EF4-FFF2-40B4-BE49-F238E27FC236}">
                <a16:creationId xmlns:a16="http://schemas.microsoft.com/office/drawing/2014/main" id="{626ABE23-8244-4943-843B-E50E2B3ABAFD}"/>
              </a:ext>
            </a:extLst>
          </p:cNvPr>
          <p:cNvSpPr/>
          <p:nvPr/>
        </p:nvSpPr>
        <p:spPr>
          <a:xfrm>
            <a:off x="3420412" y="5271378"/>
            <a:ext cx="5663926" cy="1677382"/>
          </a:xfrm>
          <a:prstGeom prst="rect">
            <a:avLst/>
          </a:prstGeom>
          <a:solidFill>
            <a:schemeClr val="bg1"/>
          </a:solidFill>
        </p:spPr>
        <p:txBody>
          <a:bodyPr wrap="square">
            <a:spAutoFit/>
          </a:bodyPr>
          <a:lstStyle/>
          <a:p>
            <a:pPr lvl="0">
              <a:lnSpc>
                <a:spcPct val="120000"/>
              </a:lnSpc>
              <a:spcBef>
                <a:spcPts val="600"/>
              </a:spcBef>
            </a:pPr>
            <a:r>
              <a:rPr lang="zh-TW" altLang="en-US" sz="2000" b="1" dirty="0">
                <a:solidFill>
                  <a:srgbClr val="0000FF"/>
                </a:solidFill>
                <a:latin typeface="微軟正黑體" panose="020B0604030504040204" pitchFamily="34" charset="-120"/>
                <a:ea typeface="微軟正黑體" panose="020B0604030504040204" pitchFamily="34" charset="-120"/>
              </a:rPr>
              <a:t>參考網頁</a:t>
            </a:r>
            <a:r>
              <a:rPr lang="en-US" altLang="zh-TW" sz="2000" b="1" dirty="0">
                <a:solidFill>
                  <a:srgbClr val="0000FF"/>
                </a:solidFill>
                <a:latin typeface="微軟正黑體" panose="020B0604030504040204" pitchFamily="34" charset="-120"/>
                <a:ea typeface="微軟正黑體" panose="020B0604030504040204" pitchFamily="34" charset="-120"/>
              </a:rPr>
              <a:t>:</a:t>
            </a:r>
          </a:p>
          <a:p>
            <a:pPr marL="342900" lvl="0" indent="-342900">
              <a:spcBef>
                <a:spcPts val="600"/>
              </a:spcBef>
              <a:buFont typeface="Arial" panose="020B0604020202020204" pitchFamily="34" charset="0"/>
              <a:buChar char="•"/>
            </a:pPr>
            <a:r>
              <a:rPr lang="en-US" altLang="zh-TW" sz="1600" dirty="0">
                <a:solidFill>
                  <a:prstClr val="black"/>
                </a:solidFill>
                <a:latin typeface="微軟正黑體" panose="020B0604030504040204" pitchFamily="34" charset="-120"/>
                <a:ea typeface="微軟正黑體" panose="020B0604030504040204" pitchFamily="34" charset="-120"/>
                <a:cs typeface="Times New Roman" pitchFamily="18" charset="0"/>
                <a:hlinkClick r:id="rId7">
                  <a:extLst>
                    <a:ext uri="{A12FA001-AC4F-418D-AE19-62706E023703}">
                      <ahyp:hlinkClr xmlns:ahyp="http://schemas.microsoft.com/office/drawing/2018/hyperlinkcolor" val="tx"/>
                    </a:ext>
                  </a:extLst>
                </a:hlinkClick>
              </a:rPr>
              <a:t>http://www.quirkle.com/top/index.htm</a:t>
            </a:r>
            <a:endParaRPr lang="en-US" altLang="zh-TW" sz="1600"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marL="342900" lvl="0" indent="-342900">
              <a:spcBef>
                <a:spcPts val="600"/>
              </a:spcBef>
              <a:buFont typeface="Arial" panose="020B0604020202020204" pitchFamily="34" charset="0"/>
              <a:buChar char="•"/>
            </a:pPr>
            <a:r>
              <a:rPr lang="en-US" altLang="zh-TW" sz="1600" dirty="0">
                <a:solidFill>
                  <a:prstClr val="black"/>
                </a:solidFill>
                <a:latin typeface="微軟正黑體" panose="020B0604030504040204" pitchFamily="34" charset="-120"/>
                <a:ea typeface="微軟正黑體" panose="020B0604030504040204" pitchFamily="34" charset="-120"/>
                <a:cs typeface="Times New Roman" pitchFamily="18" charset="0"/>
                <a:hlinkClick r:id="rId8">
                  <a:extLst>
                    <a:ext uri="{A12FA001-AC4F-418D-AE19-62706E023703}">
                      <ahyp:hlinkClr xmlns:ahyp="http://schemas.microsoft.com/office/drawing/2018/hyperlinkcolor" val="tx"/>
                    </a:ext>
                  </a:extLst>
                </a:hlinkClick>
              </a:rPr>
              <a:t>http://www.quirkle.com/top/reviews.htm</a:t>
            </a:r>
            <a:endParaRPr lang="en-US" altLang="zh-TW" sz="1600" dirty="0">
              <a:solidFill>
                <a:prstClr val="black"/>
              </a:solidFill>
              <a:latin typeface="微軟正黑體" panose="020B0604030504040204" pitchFamily="34" charset="-120"/>
              <a:ea typeface="微軟正黑體" panose="020B0604030504040204" pitchFamily="34" charset="-120"/>
              <a:cs typeface="Times New Roman" pitchFamily="18" charset="0"/>
              <a:hlinkClick r:id="" action="ppaction://noaction">
                <a:extLst>
                  <a:ext uri="{A12FA001-AC4F-418D-AE19-62706E023703}">
                    <ahyp:hlinkClr xmlns:ahyp="http://schemas.microsoft.com/office/drawing/2018/hyperlinkcolor" val="tx"/>
                  </a:ext>
                </a:extLst>
              </a:hlinkClick>
            </a:endParaRPr>
          </a:p>
          <a:p>
            <a:pPr marL="342900" lvl="0" indent="-342900">
              <a:spcBef>
                <a:spcPts val="600"/>
              </a:spcBef>
              <a:buFont typeface="Arial" panose="020B0604020202020204" pitchFamily="34" charset="0"/>
              <a:buChar char="•"/>
            </a:pPr>
            <a:r>
              <a:rPr lang="en-US" altLang="zh-TW" sz="1600" dirty="0">
                <a:solidFill>
                  <a:prstClr val="black"/>
                </a:solidFill>
                <a:latin typeface="微軟正黑體" panose="020B0604030504040204" pitchFamily="34" charset="-120"/>
                <a:ea typeface="微軟正黑體" panose="020B0604030504040204" pitchFamily="34" charset="-120"/>
                <a:cs typeface="Times New Roman" pitchFamily="18" charset="0"/>
                <a:hlinkClick r:id="" action="ppaction://noaction">
                  <a:extLst>
                    <a:ext uri="{A12FA001-AC4F-418D-AE19-62706E023703}">
                      <ahyp:hlinkClr xmlns:ahyp="http://schemas.microsoft.com/office/drawing/2018/hyperlinkcolor" val="tx"/>
                    </a:ext>
                  </a:extLst>
                </a:hlinkClick>
              </a:rPr>
              <a:t>http://scientificsonline.com/product.asp?pn=3107401&amp;bhcd2=1224663694</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14" name="矩形 13">
            <a:hlinkClick r:id="rId9" action="ppaction://hlinksldjump"/>
            <a:extLst>
              <a:ext uri="{FF2B5EF4-FFF2-40B4-BE49-F238E27FC236}">
                <a16:creationId xmlns:a16="http://schemas.microsoft.com/office/drawing/2014/main" id="{8FB6EA62-2CC8-4DF1-873C-0ECC2622D7E7}"/>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9" action="ppaction://hlinksldjump"/>
              </a:rPr>
              <a:t>目錄</a:t>
            </a:r>
            <a:endParaRPr lang="zh-TW" altLang="en-US" dirty="0">
              <a:solidFill>
                <a:sysClr val="windowText" lastClr="000000"/>
              </a:solidFill>
            </a:endParaRPr>
          </a:p>
        </p:txBody>
      </p:sp>
      <p:sp>
        <p:nvSpPr>
          <p:cNvPr id="2055" name="Rectangle 7"/>
          <p:cNvSpPr>
            <a:spLocks noGrp="1" noChangeArrowheads="1"/>
          </p:cNvSpPr>
          <p:nvPr>
            <p:ph type="title"/>
          </p:nvPr>
        </p:nvSpPr>
        <p:spPr>
          <a:xfrm>
            <a:off x="1014411" y="32437"/>
            <a:ext cx="7639810" cy="1077218"/>
          </a:xfrm>
          <a:solidFill>
            <a:schemeClr val="bg1"/>
          </a:solidFill>
          <a:ln/>
        </p:spPr>
        <p:txBody>
          <a:bodyPr wrap="square">
            <a:spAutoFit/>
          </a:bodyPr>
          <a:lstStyle/>
          <a:p>
            <a:pPr algn="ctr" defTabSz="514350" rtl="0" eaLnBrk="1" latinLnBrk="0" hangingPunct="1">
              <a:lnSpc>
                <a:spcPct val="100000"/>
              </a:lnSpc>
              <a:spcBef>
                <a:spcPct val="0"/>
              </a:spcBef>
              <a:buNone/>
              <a:defRPr/>
            </a:pPr>
            <a:r>
              <a:rPr lang="zh-TW" altLang="zh-TW" sz="3200" b="1" kern="1200" spc="-28" baseline="0" dirty="0">
                <a:solidFill>
                  <a:srgbClr val="0033CC"/>
                </a:solidFill>
                <a:effectLst/>
                <a:latin typeface="微軟正黑體" panose="020B0604030504040204" pitchFamily="34" charset="-120"/>
                <a:ea typeface="微軟正黑體" panose="020B0604030504040204" pitchFamily="34" charset="-120"/>
                <a:cs typeface="+mj-cs"/>
              </a:rPr>
              <a:t>轉不停的陀螺 </a:t>
            </a:r>
            <a:br>
              <a:rPr lang="en-US" altLang="zh-TW" sz="3200" b="1" kern="1200" spc="-28" baseline="0" dirty="0">
                <a:solidFill>
                  <a:srgbClr val="0033CC"/>
                </a:solidFill>
                <a:effectLst/>
                <a:latin typeface="微軟正黑體" panose="020B0604030504040204" pitchFamily="34" charset="-120"/>
                <a:ea typeface="微軟正黑體" panose="020B0604030504040204" pitchFamily="34" charset="-120"/>
                <a:cs typeface="+mj-cs"/>
              </a:rPr>
            </a:br>
            <a:r>
              <a:rPr lang="en-US" altLang="zh-TW" sz="3200" b="1" kern="1200" spc="-28" baseline="0" dirty="0">
                <a:solidFill>
                  <a:srgbClr val="0033CC"/>
                </a:solidFill>
                <a:effectLst/>
                <a:latin typeface="微軟正黑體" panose="020B0604030504040204" pitchFamily="34" charset="-120"/>
                <a:ea typeface="微軟正黑體" panose="020B0604030504040204" pitchFamily="34" charset="-120"/>
                <a:cs typeface="+mj-cs"/>
              </a:rPr>
              <a:t>(Quark -The Amazing Non Stop Top)</a:t>
            </a:r>
          </a:p>
        </p:txBody>
      </p:sp>
      <p:pic>
        <p:nvPicPr>
          <p:cNvPr id="36865" name="Picture 1" descr="http://www.quirkle.com/top/images/bottom.jpg"/>
          <p:cNvPicPr>
            <a:picLocks noChangeAspect="1" noChangeArrowheads="1"/>
          </p:cNvPicPr>
          <p:nvPr/>
        </p:nvPicPr>
        <p:blipFill>
          <a:blip r:embed="rId10" r:link="rId11" cstate="print"/>
          <a:srcRect/>
          <a:stretch>
            <a:fillRect/>
          </a:stretch>
        </p:blipFill>
        <p:spPr bwMode="auto">
          <a:xfrm>
            <a:off x="7141535" y="911318"/>
            <a:ext cx="1942803" cy="1891677"/>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B15D3A8-F276-4252-875F-635755C191F0}"/>
              </a:ext>
            </a:extLst>
          </p:cNvPr>
          <p:cNvSpPr>
            <a:spLocks noGrp="1"/>
          </p:cNvSpPr>
          <p:nvPr>
            <p:ph type="title"/>
          </p:nvPr>
        </p:nvSpPr>
        <p:spPr/>
        <p:txBody>
          <a:bodyPr/>
          <a:lstStyle/>
          <a:p>
            <a:r>
              <a:rPr lang="zh-TW" altLang="en-US" dirty="0"/>
              <a:t>參考網頁</a:t>
            </a:r>
          </a:p>
        </p:txBody>
      </p:sp>
      <p:sp>
        <p:nvSpPr>
          <p:cNvPr id="3" name="矩形 2">
            <a:extLst>
              <a:ext uri="{FF2B5EF4-FFF2-40B4-BE49-F238E27FC236}">
                <a16:creationId xmlns:a16="http://schemas.microsoft.com/office/drawing/2014/main" id="{29A1E6BB-2090-4573-B399-8976E8415DA4}"/>
              </a:ext>
            </a:extLst>
          </p:cNvPr>
          <p:cNvSpPr/>
          <p:nvPr/>
        </p:nvSpPr>
        <p:spPr>
          <a:xfrm>
            <a:off x="858775" y="1095326"/>
            <a:ext cx="7843174" cy="5842497"/>
          </a:xfrm>
          <a:prstGeom prst="rect">
            <a:avLst/>
          </a:prstGeom>
        </p:spPr>
        <p:txBody>
          <a:bodyPr wrap="square">
            <a:spAutoFit/>
          </a:bodyPr>
          <a:lstStyle/>
          <a:p>
            <a:pPr marL="285750" indent="-285750">
              <a:lnSpc>
                <a:spcPct val="150000"/>
              </a:lnSpc>
              <a:buFont typeface="Arial" panose="020B0604020202020204" pitchFamily="34" charset="0"/>
              <a:buChar char="•"/>
            </a:pPr>
            <a:r>
              <a:rPr lang="en-US" altLang="zh-TW" sz="2800" dirty="0">
                <a:hlinkClick r:id="rId2"/>
              </a:rPr>
              <a:t>https://www.youtube.com/watch?v=wcKyq-e-Soo</a:t>
            </a:r>
            <a:endParaRPr lang="en-US" altLang="zh-TW" sz="2800" dirty="0"/>
          </a:p>
          <a:p>
            <a:pPr marL="285750" indent="-285750">
              <a:lnSpc>
                <a:spcPct val="150000"/>
              </a:lnSpc>
              <a:buFont typeface="Arial" panose="020B0604020202020204" pitchFamily="34" charset="0"/>
              <a:buChar char="•"/>
            </a:pPr>
            <a:r>
              <a:rPr lang="en-US" altLang="zh-TW" sz="2800" dirty="0">
                <a:hlinkClick r:id="rId3"/>
              </a:rPr>
              <a:t>Physics 121 Weeks 9 &amp; 10 - Physics Department - Cal Poly, San Luis Obispo</a:t>
            </a:r>
            <a:endParaRPr lang="en-US" altLang="zh-TW" sz="2800" dirty="0"/>
          </a:p>
          <a:p>
            <a:pPr marL="285750" indent="-285750">
              <a:lnSpc>
                <a:spcPct val="150000"/>
              </a:lnSpc>
              <a:buFont typeface="Arial" panose="020B0604020202020204" pitchFamily="34" charset="0"/>
              <a:buChar char="•"/>
            </a:pPr>
            <a:endParaRPr lang="en-US" altLang="zh-TW" sz="2800" dirty="0"/>
          </a:p>
          <a:p>
            <a:pPr marL="285750" indent="-285750">
              <a:lnSpc>
                <a:spcPct val="150000"/>
              </a:lnSpc>
              <a:buFont typeface="Arial" panose="020B0604020202020204" pitchFamily="34" charset="0"/>
              <a:buChar char="•"/>
            </a:pPr>
            <a:endParaRPr lang="en-US" altLang="zh-TW" sz="2800" dirty="0"/>
          </a:p>
          <a:p>
            <a:pPr marL="285750" indent="-285750">
              <a:lnSpc>
                <a:spcPct val="150000"/>
              </a:lnSpc>
              <a:buFont typeface="Arial" panose="020B0604020202020204" pitchFamily="34" charset="0"/>
              <a:buChar char="•"/>
            </a:pPr>
            <a:endParaRPr lang="en-US" altLang="zh-TW" sz="2800" dirty="0"/>
          </a:p>
          <a:p>
            <a:pPr marL="285750" indent="-285750">
              <a:lnSpc>
                <a:spcPct val="150000"/>
              </a:lnSpc>
              <a:buFont typeface="Arial" panose="020B0604020202020204" pitchFamily="34" charset="0"/>
              <a:buChar char="•"/>
            </a:pPr>
            <a:r>
              <a:rPr lang="en-US" altLang="zh-TW" sz="2800" dirty="0">
                <a:hlinkClick r:id="rId4"/>
              </a:rPr>
              <a:t>14 CRAZY SCIENCE TOYS THAT LOOK LIKE A PURE ! (youtube.com)</a:t>
            </a:r>
            <a:endParaRPr lang="en-US" altLang="zh-TW" sz="2800" dirty="0"/>
          </a:p>
          <a:p>
            <a:pPr marL="285750" indent="-285750">
              <a:lnSpc>
                <a:spcPct val="150000"/>
              </a:lnSpc>
              <a:buFont typeface="Arial" panose="020B0604020202020204" pitchFamily="34" charset="0"/>
              <a:buChar char="•"/>
            </a:pPr>
            <a:endParaRPr lang="zh-TW" altLang="en-US" sz="2800" dirty="0"/>
          </a:p>
        </p:txBody>
      </p:sp>
      <p:sp>
        <p:nvSpPr>
          <p:cNvPr id="4" name="矩形 3">
            <a:extLst>
              <a:ext uri="{FF2B5EF4-FFF2-40B4-BE49-F238E27FC236}">
                <a16:creationId xmlns:a16="http://schemas.microsoft.com/office/drawing/2014/main" id="{66E4418B-4F90-436E-B27D-529D943775F6}"/>
              </a:ext>
            </a:extLst>
          </p:cNvPr>
          <p:cNvSpPr/>
          <p:nvPr/>
        </p:nvSpPr>
        <p:spPr>
          <a:xfrm>
            <a:off x="585216" y="7117152"/>
            <a:ext cx="4572000" cy="646331"/>
          </a:xfrm>
          <a:prstGeom prst="rect">
            <a:avLst/>
          </a:prstGeom>
        </p:spPr>
        <p:txBody>
          <a:bodyPr>
            <a:spAutoFit/>
          </a:bodyPr>
          <a:lstStyle/>
          <a:p>
            <a:r>
              <a:rPr lang="en-US" altLang="zh-CN" dirty="0">
                <a:hlinkClick r:id="rId5"/>
              </a:rPr>
              <a:t>TOP 50</a:t>
            </a:r>
            <a:r>
              <a:rPr lang="zh-CN" altLang="en-US" dirty="0">
                <a:hlinkClick r:id="rId5"/>
              </a:rPr>
              <a:t>个令人惊叹的水实验和诀窍 </a:t>
            </a:r>
            <a:r>
              <a:rPr lang="en-US" altLang="zh-CN" dirty="0">
                <a:hlinkClick r:id="rId5"/>
              </a:rPr>
              <a:t>(youtube.com)</a:t>
            </a:r>
            <a:endParaRPr lang="zh-TW" altLang="en-US" dirty="0"/>
          </a:p>
        </p:txBody>
      </p:sp>
    </p:spTree>
    <p:extLst>
      <p:ext uri="{BB962C8B-B14F-4D97-AF65-F5344CB8AC3E}">
        <p14:creationId xmlns:p14="http://schemas.microsoft.com/office/powerpoint/2010/main" val="717449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6183BCA-6993-4CA4-87B5-BF4FE3F07897}"/>
              </a:ext>
            </a:extLst>
          </p:cNvPr>
          <p:cNvSpPr>
            <a:spLocks noGrp="1"/>
          </p:cNvSpPr>
          <p:nvPr>
            <p:ph type="title"/>
          </p:nvPr>
        </p:nvSpPr>
        <p:spPr>
          <a:xfrm>
            <a:off x="1550912" y="42650"/>
            <a:ext cx="6370344" cy="807840"/>
          </a:xfrm>
        </p:spPr>
        <p:txBody>
          <a:bodyPr/>
          <a:lstStyle/>
          <a:p>
            <a:r>
              <a:rPr lang="zh-TW" altLang="en-US" dirty="0">
                <a:solidFill>
                  <a:srgbClr val="0033CC"/>
                </a:solidFill>
              </a:rPr>
              <a:t>指尖陀螺（</a:t>
            </a:r>
            <a:r>
              <a:rPr lang="en-US" altLang="zh-TW" dirty="0">
                <a:solidFill>
                  <a:srgbClr val="0033CC"/>
                </a:solidFill>
              </a:rPr>
              <a:t>fidget spinner</a:t>
            </a:r>
            <a:r>
              <a:rPr lang="zh-TW" altLang="en-US" dirty="0">
                <a:solidFill>
                  <a:srgbClr val="0033CC"/>
                </a:solidFill>
              </a:rPr>
              <a:t>）</a:t>
            </a: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0457" y="850490"/>
            <a:ext cx="2413739" cy="2413739"/>
          </a:xfrm>
          <a:prstGeom prst="rect">
            <a:avLst/>
          </a:prstGeom>
        </p:spPr>
      </p:pic>
      <p:sp>
        <p:nvSpPr>
          <p:cNvPr id="6" name="文字方塊 9">
            <a:extLst>
              <a:ext uri="{FF2B5EF4-FFF2-40B4-BE49-F238E27FC236}">
                <a16:creationId xmlns:a16="http://schemas.microsoft.com/office/drawing/2014/main" id="{5B09D3EE-9AE8-4B10-B36B-EEE574155A01}"/>
              </a:ext>
            </a:extLst>
          </p:cNvPr>
          <p:cNvSpPr txBox="1">
            <a:spLocks noChangeArrowheads="1"/>
          </p:cNvSpPr>
          <p:nvPr/>
        </p:nvSpPr>
        <p:spPr bwMode="auto">
          <a:xfrm>
            <a:off x="267543" y="2821510"/>
            <a:ext cx="4572001" cy="3274743"/>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br>
              <a:rPr lang="zh-TW" altLang="en-US"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轉動慣量。</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spcBef>
                <a:spcPts val="600"/>
              </a:spcBef>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r>
              <a:rPr lang="en-US" altLang="zh-TW" sz="2400" dirty="0">
                <a:hlinkClick r:id="rId3"/>
              </a:rPr>
              <a:t>Fidget spinner - Wikipedia</a:t>
            </a:r>
            <a:endParaRPr lang="en-US" altLang="zh-TW" sz="2400" dirty="0"/>
          </a:p>
        </p:txBody>
      </p:sp>
      <p:sp>
        <p:nvSpPr>
          <p:cNvPr id="7" name="矩形 6">
            <a:extLst>
              <a:ext uri="{FF2B5EF4-FFF2-40B4-BE49-F238E27FC236}">
                <a16:creationId xmlns:a16="http://schemas.microsoft.com/office/drawing/2014/main" id="{83DC79B2-7F92-4FF1-A061-F5D934B6781C}"/>
              </a:ext>
            </a:extLst>
          </p:cNvPr>
          <p:cNvSpPr/>
          <p:nvPr/>
        </p:nvSpPr>
        <p:spPr>
          <a:xfrm>
            <a:off x="263207" y="996523"/>
            <a:ext cx="5437506" cy="1824987"/>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a:lnSpc>
                <a:spcPct val="120000"/>
              </a:lnSpc>
            </a:pPr>
            <a:r>
              <a:rPr lang="zh-TW" altLang="en-US" sz="2400" dirty="0">
                <a:solidFill>
                  <a:prstClr val="black"/>
                </a:solidFill>
                <a:latin typeface="微軟正黑體" panose="020B0604030504040204" pitchFamily="34" charset="-120"/>
                <a:ea typeface="微軟正黑體" panose="020B0604030504040204" pitchFamily="34" charset="-120"/>
              </a:rPr>
              <a:t>於平面上快速轉動轉動橢圓體</a:t>
            </a:r>
            <a:r>
              <a:rPr lang="en-US" altLang="zh-TW" sz="2400" dirty="0">
                <a:solidFill>
                  <a:prstClr val="black"/>
                </a:solidFill>
                <a:latin typeface="微軟正黑體" panose="020B0604030504040204" pitchFamily="34" charset="-120"/>
                <a:ea typeface="微軟正黑體" panose="020B0604030504040204" pitchFamily="34" charset="-120"/>
              </a:rPr>
              <a:t>(</a:t>
            </a:r>
            <a:r>
              <a:rPr lang="zh-TW" altLang="en-US" sz="2400" dirty="0">
                <a:solidFill>
                  <a:prstClr val="black"/>
                </a:solidFill>
                <a:latin typeface="微軟正黑體" panose="020B0604030504040204" pitchFamily="34" charset="-120"/>
                <a:ea typeface="微軟正黑體" panose="020B0604030504040204" pitchFamily="34" charset="-120"/>
              </a:rPr>
              <a:t>橫放</a:t>
            </a:r>
            <a:r>
              <a:rPr lang="en-US" altLang="zh-TW" sz="2400" dirty="0">
                <a:solidFill>
                  <a:prstClr val="black"/>
                </a:solidFill>
                <a:latin typeface="微軟正黑體" panose="020B0604030504040204" pitchFamily="34" charset="-120"/>
                <a:ea typeface="微軟正黑體" panose="020B0604030504040204" pitchFamily="34" charset="-120"/>
              </a:rPr>
              <a:t>)</a:t>
            </a:r>
            <a:r>
              <a:rPr lang="zh-TW" altLang="en-US" sz="2400" dirty="0">
                <a:solidFill>
                  <a:prstClr val="black"/>
                </a:solidFill>
                <a:latin typeface="微軟正黑體" panose="020B0604030504040204" pitchFamily="34" charset="-120"/>
                <a:ea typeface="微軟正黑體" panose="020B0604030504040204" pitchFamily="34" charset="-120"/>
              </a:rPr>
              <a:t>，一陣子後即可看他站立起來。觀察並解釋之。</a:t>
            </a:r>
            <a:endParaRPr lang="en-US" altLang="zh-TW" sz="2400" dirty="0">
              <a:solidFill>
                <a:prstClr val="black"/>
              </a:solidFill>
              <a:latin typeface="微軟正黑體" panose="020B0604030504040204" pitchFamily="34" charset="-120"/>
              <a:ea typeface="微軟正黑體" panose="020B0604030504040204" pitchFamily="34" charset="-120"/>
            </a:endParaRPr>
          </a:p>
        </p:txBody>
      </p:sp>
      <p:sp>
        <p:nvSpPr>
          <p:cNvPr id="8" name="矩形 7">
            <a:hlinkClick r:id="rId4" action="ppaction://hlinksldjump"/>
            <a:extLst>
              <a:ext uri="{FF2B5EF4-FFF2-40B4-BE49-F238E27FC236}">
                <a16:creationId xmlns:a16="http://schemas.microsoft.com/office/drawing/2014/main" id="{6D6D09C1-8239-47AB-B491-107E31264FD1}"/>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4" action="ppaction://hlinksldjump"/>
              </a:rPr>
              <a:t>目錄</a:t>
            </a:r>
            <a:endParaRPr lang="zh-TW" altLang="en-US" dirty="0">
              <a:solidFill>
                <a:sysClr val="windowText" lastClr="000000"/>
              </a:solidFill>
            </a:endParaRPr>
          </a:p>
        </p:txBody>
      </p:sp>
    </p:spTree>
    <p:extLst>
      <p:ext uri="{BB962C8B-B14F-4D97-AF65-F5344CB8AC3E}">
        <p14:creationId xmlns:p14="http://schemas.microsoft.com/office/powerpoint/2010/main" val="4222811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9">
            <a:extLst>
              <a:ext uri="{FF2B5EF4-FFF2-40B4-BE49-F238E27FC236}">
                <a16:creationId xmlns:a16="http://schemas.microsoft.com/office/drawing/2014/main" id="{1CDAA3D6-7231-4FB3-8C74-679FAECC2818}"/>
              </a:ext>
            </a:extLst>
          </p:cNvPr>
          <p:cNvSpPr txBox="1">
            <a:spLocks noChangeArrowheads="1"/>
          </p:cNvSpPr>
          <p:nvPr/>
        </p:nvSpPr>
        <p:spPr bwMode="auto">
          <a:xfrm>
            <a:off x="529457" y="2678062"/>
            <a:ext cx="8506959" cy="4311950"/>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br>
              <a:rPr lang="zh-TW" altLang="en-US"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轉動慣量。</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en-US" altLang="zh-TW" sz="2400" dirty="0">
                <a:latin typeface="微軟正黑體" panose="020B0604030504040204" pitchFamily="34" charset="-120"/>
                <a:ea typeface="微軟正黑體" panose="020B0604030504040204" pitchFamily="34" charset="-120"/>
              </a:rPr>
              <a:t>Ex: </a:t>
            </a:r>
            <a:r>
              <a:rPr lang="zh-TW" altLang="en-US" sz="2400" dirty="0">
                <a:latin typeface="微軟正黑體" panose="020B0604030504040204" pitchFamily="34" charset="-120"/>
                <a:ea typeface="微軟正黑體" panose="020B0604030504040204" pitchFamily="34" charset="-120"/>
              </a:rPr>
              <a:t>芭蕾舞</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溜冰自轉，跳水</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spcBef>
                <a:spcPts val="600"/>
              </a:spcBef>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pPr eaLnBrk="1" hangingPunct="1">
              <a:lnSpc>
                <a:spcPct val="120000"/>
              </a:lnSpc>
              <a:spcBef>
                <a:spcPts val="600"/>
              </a:spcBef>
            </a:pPr>
            <a:r>
              <a:rPr lang="en-US" altLang="zh-TW" b="1" u="sng" dirty="0">
                <a:hlinkClick r:id="rId2"/>
              </a:rPr>
              <a:t>Angular Momentum with a Rotating Stool</a:t>
            </a:r>
            <a:endParaRPr lang="en-US" altLang="zh-TW" b="1" u="sng" dirty="0"/>
          </a:p>
          <a:p>
            <a:pPr lvl="0"/>
            <a:r>
              <a:rPr lang="en-US" altLang="zh-TW" b="1" u="sng" dirty="0">
                <a:solidFill>
                  <a:srgbClr val="0033CC"/>
                </a:solidFill>
                <a:hlinkClick r:id="rId3">
                  <a:extLst>
                    <a:ext uri="{A12FA001-AC4F-418D-AE19-62706E023703}">
                      <ahyp:hlinkClr xmlns:ahyp="http://schemas.microsoft.com/office/drawing/2018/hyperlinkcolor" val="tx"/>
                    </a:ext>
                  </a:extLst>
                </a:hlinkClick>
              </a:rPr>
              <a:t>http://demo.phy.tw/experiment/dynamics/wheel-and-chair/</a:t>
            </a:r>
            <a:endParaRPr lang="en-US" altLang="zh-TW" b="1" u="sng" dirty="0">
              <a:solidFill>
                <a:srgbClr val="0033CC"/>
              </a:solidFill>
            </a:endParaRPr>
          </a:p>
          <a:p>
            <a:pPr lvl="0"/>
            <a:r>
              <a:rPr lang="en-US" altLang="zh-TW" b="1" u="sng" dirty="0">
                <a:solidFill>
                  <a:srgbClr val="0033CC"/>
                </a:solidFill>
                <a:hlinkClick r:id="rId4">
                  <a:extLst>
                    <a:ext uri="{A12FA001-AC4F-418D-AE19-62706E023703}">
                      <ahyp:hlinkClr xmlns:ahyp="http://schemas.microsoft.com/office/drawing/2018/hyperlinkcolor" val="tx"/>
                    </a:ext>
                  </a:extLst>
                </a:hlinkClick>
              </a:rPr>
              <a:t>http://zh.wikipedia.org/wiki/</a:t>
            </a:r>
            <a:r>
              <a:rPr lang="zh-TW" altLang="en-US" b="1" u="sng" dirty="0">
                <a:solidFill>
                  <a:srgbClr val="0033CC"/>
                </a:solidFill>
                <a:hlinkClick r:id="rId4">
                  <a:extLst>
                    <a:ext uri="{A12FA001-AC4F-418D-AE19-62706E023703}">
                      <ahyp:hlinkClr xmlns:ahyp="http://schemas.microsoft.com/office/drawing/2018/hyperlinkcolor" val="tx"/>
                    </a:ext>
                  </a:extLst>
                </a:hlinkClick>
              </a:rPr>
              <a:t>角動量守恆定律</a:t>
            </a:r>
            <a:endParaRPr lang="en-US" altLang="zh-TW" b="1" u="sng" dirty="0">
              <a:solidFill>
                <a:srgbClr val="0033CC"/>
              </a:solidFill>
            </a:endParaRPr>
          </a:p>
        </p:txBody>
      </p:sp>
      <p:sp>
        <p:nvSpPr>
          <p:cNvPr id="2" name="標題 1">
            <a:extLst>
              <a:ext uri="{FF2B5EF4-FFF2-40B4-BE49-F238E27FC236}">
                <a16:creationId xmlns:a16="http://schemas.microsoft.com/office/drawing/2014/main" id="{886E1958-67C7-49F6-B983-ACC9714BCE23}"/>
              </a:ext>
            </a:extLst>
          </p:cNvPr>
          <p:cNvSpPr>
            <a:spLocks noGrp="1"/>
          </p:cNvSpPr>
          <p:nvPr>
            <p:ph type="title"/>
          </p:nvPr>
        </p:nvSpPr>
        <p:spPr>
          <a:xfrm>
            <a:off x="107584" y="-128016"/>
            <a:ext cx="8208832" cy="1426464"/>
          </a:xfrm>
        </p:spPr>
        <p:txBody>
          <a:bodyPr/>
          <a:lstStyle/>
          <a:p>
            <a:r>
              <a:rPr lang="zh-TW" altLang="en-US" spc="0" dirty="0">
                <a:solidFill>
                  <a:srgbClr val="0033CC"/>
                </a:solidFill>
              </a:rPr>
              <a:t>角動量守恆</a:t>
            </a:r>
            <a:r>
              <a:rPr lang="en-US" altLang="zh-TW" spc="0" dirty="0">
                <a:solidFill>
                  <a:srgbClr val="0033CC"/>
                </a:solidFill>
              </a:rPr>
              <a:t>-1</a:t>
            </a:r>
            <a:br>
              <a:rPr lang="en-US" altLang="zh-TW" spc="0" dirty="0">
                <a:solidFill>
                  <a:srgbClr val="0033CC"/>
                </a:solidFill>
              </a:rPr>
            </a:br>
            <a:r>
              <a:rPr lang="en-US" altLang="zh-TW" sz="2800" dirty="0">
                <a:solidFill>
                  <a:srgbClr val="0033CC"/>
                </a:solidFill>
              </a:rPr>
              <a:t>Conservation of Angular Momentum </a:t>
            </a:r>
            <a:br>
              <a:rPr lang="en-US" altLang="zh-TW" sz="2800" dirty="0">
                <a:solidFill>
                  <a:srgbClr val="0033CC"/>
                </a:solidFill>
              </a:rPr>
            </a:br>
            <a:r>
              <a:rPr lang="en-US" altLang="zh-TW" sz="2800" dirty="0">
                <a:solidFill>
                  <a:srgbClr val="0033CC"/>
                </a:solidFill>
              </a:rPr>
              <a:t>with Dumbbells</a:t>
            </a:r>
            <a:endParaRPr lang="zh-TW" altLang="en-US" sz="2800" dirty="0">
              <a:solidFill>
                <a:srgbClr val="0033CC"/>
              </a:solidFill>
            </a:endParaRPr>
          </a:p>
        </p:txBody>
      </p:sp>
      <p:pic>
        <p:nvPicPr>
          <p:cNvPr id="4" name="Picture 14">
            <a:extLst>
              <a:ext uri="{FF2B5EF4-FFF2-40B4-BE49-F238E27FC236}">
                <a16:creationId xmlns:a16="http://schemas.microsoft.com/office/drawing/2014/main" id="{B498C06E-EB38-4E95-B374-5D5190DFCA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890"/>
          <a:stretch/>
        </p:blipFill>
        <p:spPr bwMode="auto">
          <a:xfrm>
            <a:off x="5414536" y="2769782"/>
            <a:ext cx="3019601" cy="252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a:hlinkClick r:id="rId6" action="ppaction://hlinksldjump"/>
            <a:extLst>
              <a:ext uri="{FF2B5EF4-FFF2-40B4-BE49-F238E27FC236}">
                <a16:creationId xmlns:a16="http://schemas.microsoft.com/office/drawing/2014/main" id="{F47F2226-0373-4E0B-8895-C84C8BDAD6B6}"/>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6" action="ppaction://hlinksldjump"/>
              </a:rPr>
              <a:t>目錄</a:t>
            </a:r>
            <a:endParaRPr lang="zh-TW" altLang="en-US" dirty="0">
              <a:solidFill>
                <a:sysClr val="windowText" lastClr="000000"/>
              </a:solidFill>
            </a:endParaRPr>
          </a:p>
        </p:txBody>
      </p:sp>
      <p:sp>
        <p:nvSpPr>
          <p:cNvPr id="8" name="矩形 7">
            <a:extLst>
              <a:ext uri="{FF2B5EF4-FFF2-40B4-BE49-F238E27FC236}">
                <a16:creationId xmlns:a16="http://schemas.microsoft.com/office/drawing/2014/main" id="{7F12343A-DE0F-4169-AE8E-C9A634F36DD2}"/>
              </a:ext>
            </a:extLst>
          </p:cNvPr>
          <p:cNvSpPr/>
          <p:nvPr/>
        </p:nvSpPr>
        <p:spPr>
          <a:xfrm>
            <a:off x="529457" y="865513"/>
            <a:ext cx="8301721" cy="1824987"/>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a:lnSpc>
                <a:spcPct val="120000"/>
              </a:lnSpc>
            </a:pPr>
            <a:r>
              <a:rPr lang="zh-TW" altLang="en-US" sz="2400" dirty="0">
                <a:latin typeface="微軟正黑體" panose="020B0604030504040204" pitchFamily="34" charset="-120"/>
                <a:ea typeface="微軟正黑體" panose="020B0604030504040204" pitchFamily="34" charset="-120"/>
              </a:rPr>
              <a:t>請一位同學坐於旋轉椅上，雙手各舉一啞鈴，張開手臂後，請另一同學幫忙轉動旋轉椅，將手臂內縮，感受旋轉椅上同學的轉動速度變化情形。</a:t>
            </a:r>
            <a:r>
              <a:rPr lang="en-US" altLang="zh-TW" sz="2400" b="1" dirty="0">
                <a:solidFill>
                  <a:srgbClr val="FF0000"/>
                </a:solidFill>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注意安全，勿玩鬧</a:t>
            </a:r>
            <a:r>
              <a:rPr lang="en-US" altLang="zh-TW" sz="2400" b="1" dirty="0">
                <a:solidFill>
                  <a:srgbClr val="FF0000"/>
                </a:solidFill>
                <a:latin typeface="微軟正黑體" panose="020B0604030504040204" pitchFamily="34" charset="-120"/>
                <a:ea typeface="微軟正黑體" panose="020B0604030504040204" pitchFamily="34" charset="-120"/>
              </a:rPr>
              <a:t>)</a:t>
            </a:r>
            <a:endParaRPr lang="zh-TW" altLang="en-US" sz="2400" b="1" dirty="0">
              <a:solidFill>
                <a:srgbClr val="FF0000"/>
              </a:solidFill>
              <a:latin typeface="微軟正黑體" panose="020B0604030504040204" pitchFamily="34" charset="-120"/>
              <a:ea typeface="微軟正黑體" panose="020B0604030504040204" pitchFamily="34" charset="-120"/>
            </a:endParaRPr>
          </a:p>
        </p:txBody>
      </p:sp>
      <p:sp>
        <p:nvSpPr>
          <p:cNvPr id="9" name="矩形: 圓角 8">
            <a:extLst>
              <a:ext uri="{FF2B5EF4-FFF2-40B4-BE49-F238E27FC236}">
                <a16:creationId xmlns:a16="http://schemas.microsoft.com/office/drawing/2014/main" id="{9852812B-F283-409E-B6C7-8E839876D165}"/>
              </a:ext>
            </a:extLst>
          </p:cNvPr>
          <p:cNvSpPr/>
          <p:nvPr/>
        </p:nvSpPr>
        <p:spPr>
          <a:xfrm>
            <a:off x="3077923" y="5830294"/>
            <a:ext cx="6120000" cy="1052203"/>
          </a:xfrm>
          <a:prstGeom prst="roundRect">
            <a:avLst/>
          </a:prstGeom>
          <a:solidFill>
            <a:schemeClr val="bg1"/>
          </a:solidFill>
          <a:ln>
            <a:solidFill>
              <a:srgbClr val="0000FF"/>
            </a:solidFill>
          </a:ln>
        </p:spPr>
        <p:txBody>
          <a:bodyPr wrap="square">
            <a:spAutoFit/>
          </a:bodyPr>
          <a:lstStyle/>
          <a:p>
            <a:pPr defTabSz="914400" eaLnBrk="0" fontAlgn="base" hangingPunct="0">
              <a:lnSpc>
                <a:spcPct val="110000"/>
              </a:lnSpc>
              <a:spcBef>
                <a:spcPts val="600"/>
              </a:spcBef>
            </a:pPr>
            <a:r>
              <a:rPr kumimoji="1" lang="zh-TW" altLang="en-US" dirty="0">
                <a:solidFill>
                  <a:srgbClr val="FF0000"/>
                </a:solidFill>
                <a:latin typeface="微軟正黑體" panose="020B0604030504040204" pitchFamily="34" charset="-120"/>
                <a:ea typeface="微軟正黑體" panose="020B0604030504040204" pitchFamily="34" charset="-120"/>
                <a:cs typeface="Times New Roman" pitchFamily="18" charset="0"/>
              </a:rPr>
              <a:t>注意事項：</a:t>
            </a:r>
          </a:p>
          <a:p>
            <a:r>
              <a:rPr lang="zh-TW" altLang="en-US" dirty="0">
                <a:solidFill>
                  <a:srgbClr val="FF0000"/>
                </a:solidFill>
              </a:rPr>
              <a:t>請隨時注意坐在轉椅上的同學是否頭暈，慎防從高處摔倒。</a:t>
            </a:r>
          </a:p>
          <a:p>
            <a:r>
              <a:rPr lang="zh-TW" altLang="en-US" dirty="0">
                <a:solidFill>
                  <a:srgbClr val="FF0000"/>
                </a:solidFill>
              </a:rPr>
              <a:t>請小心使用車輪與啞鈴，皆具有危險性！</a:t>
            </a:r>
          </a:p>
        </p:txBody>
      </p:sp>
    </p:spTree>
    <p:extLst>
      <p:ext uri="{BB962C8B-B14F-4D97-AF65-F5344CB8AC3E}">
        <p14:creationId xmlns:p14="http://schemas.microsoft.com/office/powerpoint/2010/main" val="1759529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9">
            <a:extLst>
              <a:ext uri="{FF2B5EF4-FFF2-40B4-BE49-F238E27FC236}">
                <a16:creationId xmlns:a16="http://schemas.microsoft.com/office/drawing/2014/main" id="{1CDAA3D6-7231-4FB3-8C74-679FAECC2818}"/>
              </a:ext>
            </a:extLst>
          </p:cNvPr>
          <p:cNvSpPr txBox="1">
            <a:spLocks noChangeArrowheads="1"/>
          </p:cNvSpPr>
          <p:nvPr/>
        </p:nvSpPr>
        <p:spPr bwMode="auto">
          <a:xfrm>
            <a:off x="447444" y="3732845"/>
            <a:ext cx="6897455" cy="3130088"/>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spcBef>
                <a:spcPts val="600"/>
              </a:spcBef>
            </a:pPr>
            <a:r>
              <a:rPr lang="zh-TW" altLang="en-US" sz="2200" b="1" dirty="0">
                <a:solidFill>
                  <a:srgbClr val="FF0000"/>
                </a:solidFill>
                <a:latin typeface="微軟正黑體" panose="020B0604030504040204" pitchFamily="34" charset="-120"/>
                <a:ea typeface="微軟正黑體" panose="020B0604030504040204" pitchFamily="34" charset="-120"/>
              </a:rPr>
              <a:t>原理</a:t>
            </a:r>
            <a:r>
              <a:rPr lang="en-US" altLang="zh-TW" sz="2200" b="1" dirty="0">
                <a:solidFill>
                  <a:srgbClr val="FF0000"/>
                </a:solidFill>
                <a:latin typeface="微軟正黑體" panose="020B0604030504040204" pitchFamily="34" charset="-120"/>
                <a:ea typeface="微軟正黑體" panose="020B0604030504040204" pitchFamily="34" charset="-120"/>
              </a:rPr>
              <a:t>(Principle)</a:t>
            </a:r>
            <a:r>
              <a:rPr lang="zh-TW" altLang="en-US" sz="2200" b="1" dirty="0">
                <a:solidFill>
                  <a:srgbClr val="FF0000"/>
                </a:solidFill>
                <a:latin typeface="微軟正黑體" panose="020B0604030504040204" pitchFamily="34" charset="-120"/>
                <a:ea typeface="微軟正黑體" panose="020B0604030504040204" pitchFamily="34" charset="-120"/>
              </a:rPr>
              <a:t>：</a:t>
            </a:r>
            <a:br>
              <a:rPr lang="zh-TW" altLang="en-US" sz="2200" dirty="0">
                <a:latin typeface="微軟正黑體" panose="020B0604030504040204" pitchFamily="34" charset="-120"/>
                <a:ea typeface="微軟正黑體" panose="020B0604030504040204" pitchFamily="34" charset="-120"/>
              </a:rPr>
            </a:br>
            <a:r>
              <a:rPr lang="zh-TW" altLang="en-US" sz="2200" dirty="0">
                <a:latin typeface="微軟正黑體" panose="020B0604030504040204" pitchFamily="34" charset="-120"/>
                <a:ea typeface="微軟正黑體" panose="020B0604030504040204" pitchFamily="34" charset="-120"/>
              </a:rPr>
              <a:t>轉動慣量。</a:t>
            </a:r>
            <a:endParaRPr lang="en-US" altLang="zh-TW" sz="2200" dirty="0">
              <a:latin typeface="微軟正黑體" panose="020B0604030504040204" pitchFamily="34" charset="-120"/>
              <a:ea typeface="微軟正黑體" panose="020B0604030504040204" pitchFamily="34" charset="-120"/>
            </a:endParaRPr>
          </a:p>
          <a:p>
            <a:pPr eaLnBrk="1" hangingPunct="1">
              <a:lnSpc>
                <a:spcPct val="120000"/>
              </a:lnSpc>
              <a:spcBef>
                <a:spcPts val="600"/>
              </a:spcBef>
            </a:pPr>
            <a:r>
              <a:rPr lang="zh-TW" altLang="en-US" sz="22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2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2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200" dirty="0">
                <a:latin typeface="微軟正黑體" panose="020B0604030504040204" pitchFamily="34" charset="-120"/>
                <a:ea typeface="微軟正黑體" panose="020B0604030504040204" pitchFamily="34" charset="-120"/>
              </a:rPr>
              <a:t>影響實驗的參數</a:t>
            </a:r>
            <a:r>
              <a:rPr lang="en-US" altLang="zh-TW" sz="22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200" dirty="0">
                <a:latin typeface="微軟正黑體" panose="020B0604030504040204" pitchFamily="34" charset="-120"/>
                <a:ea typeface="微軟正黑體" panose="020B0604030504040204" pitchFamily="34" charset="-120"/>
              </a:rPr>
              <a:t>有什麼應用</a:t>
            </a:r>
            <a:r>
              <a:rPr lang="en-US" altLang="zh-TW" sz="2200" dirty="0">
                <a:latin typeface="微軟正黑體" panose="020B0604030504040204" pitchFamily="34" charset="-120"/>
                <a:ea typeface="微軟正黑體" panose="020B0604030504040204" pitchFamily="34" charset="-120"/>
              </a:rPr>
              <a:t>?</a:t>
            </a:r>
          </a:p>
          <a:p>
            <a:pPr eaLnBrk="1" hangingPunct="1">
              <a:lnSpc>
                <a:spcPct val="120000"/>
              </a:lnSpc>
              <a:spcBef>
                <a:spcPts val="600"/>
              </a:spcBef>
            </a:pPr>
            <a:r>
              <a:rPr lang="zh-TW" altLang="en-US" sz="2200" b="1" dirty="0">
                <a:solidFill>
                  <a:srgbClr val="0000FF"/>
                </a:solidFill>
                <a:latin typeface="微軟正黑體" panose="020B0604030504040204" pitchFamily="34" charset="-120"/>
                <a:ea typeface="微軟正黑體" panose="020B0604030504040204" pitchFamily="34" charset="-120"/>
              </a:rPr>
              <a:t>參考網頁</a:t>
            </a:r>
            <a:r>
              <a:rPr lang="en-US" altLang="zh-TW" sz="2200" b="1" dirty="0">
                <a:solidFill>
                  <a:srgbClr val="0000FF"/>
                </a:solidFill>
                <a:latin typeface="微軟正黑體" panose="020B0604030504040204" pitchFamily="34" charset="-120"/>
                <a:ea typeface="微軟正黑體" panose="020B0604030504040204" pitchFamily="34" charset="-120"/>
              </a:rPr>
              <a:t>:</a:t>
            </a:r>
          </a:p>
          <a:p>
            <a:pPr eaLnBrk="1" hangingPunct="1">
              <a:lnSpc>
                <a:spcPct val="120000"/>
              </a:lnSpc>
              <a:spcBef>
                <a:spcPts val="600"/>
              </a:spcBef>
            </a:pPr>
            <a:r>
              <a:rPr lang="en-US" altLang="zh-TW" sz="2200" dirty="0">
                <a:hlinkClick r:id="rId2"/>
              </a:rPr>
              <a:t>Angular Momentum with a Stool (youtube.com)</a:t>
            </a:r>
            <a:endParaRPr lang="en-US" altLang="zh-TW" sz="2200" b="1" dirty="0">
              <a:solidFill>
                <a:srgbClr val="0000FF"/>
              </a:solidFill>
              <a:latin typeface="微軟正黑體" panose="020B0604030504040204" pitchFamily="34" charset="-120"/>
              <a:ea typeface="微軟正黑體" panose="020B0604030504040204" pitchFamily="34" charset="-120"/>
            </a:endParaRPr>
          </a:p>
        </p:txBody>
      </p:sp>
      <p:sp>
        <p:nvSpPr>
          <p:cNvPr id="2" name="標題 1">
            <a:extLst>
              <a:ext uri="{FF2B5EF4-FFF2-40B4-BE49-F238E27FC236}">
                <a16:creationId xmlns:a16="http://schemas.microsoft.com/office/drawing/2014/main" id="{886E1958-67C7-49F6-B983-ACC9714BCE23}"/>
              </a:ext>
            </a:extLst>
          </p:cNvPr>
          <p:cNvSpPr>
            <a:spLocks noGrp="1"/>
          </p:cNvSpPr>
          <p:nvPr>
            <p:ph type="title"/>
          </p:nvPr>
        </p:nvSpPr>
        <p:spPr>
          <a:xfrm>
            <a:off x="107584" y="70085"/>
            <a:ext cx="9036416" cy="1166580"/>
          </a:xfrm>
        </p:spPr>
        <p:txBody>
          <a:bodyPr/>
          <a:lstStyle/>
          <a:p>
            <a:pPr lvl="0">
              <a:lnSpc>
                <a:spcPct val="110000"/>
              </a:lnSpc>
              <a:spcBef>
                <a:spcPts val="0"/>
              </a:spcBef>
              <a:defRPr/>
            </a:pPr>
            <a:r>
              <a:rPr lang="zh-TW" altLang="en-US" spc="0" dirty="0">
                <a:solidFill>
                  <a:srgbClr val="0033CC"/>
                </a:solidFill>
              </a:rPr>
              <a:t>角動量守恆</a:t>
            </a:r>
            <a:r>
              <a:rPr lang="en-US" altLang="zh-TW" spc="0" dirty="0">
                <a:solidFill>
                  <a:srgbClr val="0033CC"/>
                </a:solidFill>
              </a:rPr>
              <a:t>-2</a:t>
            </a:r>
            <a:br>
              <a:rPr lang="en-US" altLang="zh-TW" spc="0" dirty="0">
                <a:solidFill>
                  <a:srgbClr val="0033CC"/>
                </a:solidFill>
              </a:rPr>
            </a:br>
            <a:r>
              <a:rPr lang="en-US" altLang="zh-TW" sz="2800" spc="0" dirty="0">
                <a:solidFill>
                  <a:srgbClr val="0033CC"/>
                </a:solidFill>
              </a:rPr>
              <a:t>Conservation of Angular Momentum with a Wheel</a:t>
            </a:r>
          </a:p>
        </p:txBody>
      </p:sp>
      <p:pic>
        <p:nvPicPr>
          <p:cNvPr id="4" name="Picture 14">
            <a:extLst>
              <a:ext uri="{FF2B5EF4-FFF2-40B4-BE49-F238E27FC236}">
                <a16:creationId xmlns:a16="http://schemas.microsoft.com/office/drawing/2014/main" id="{B498C06E-EB38-4E95-B374-5D5190DFCA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927"/>
          <a:stretch/>
        </p:blipFill>
        <p:spPr bwMode="auto">
          <a:xfrm>
            <a:off x="5900949" y="1327162"/>
            <a:ext cx="2887900" cy="231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a:hlinkClick r:id="rId4" action="ppaction://hlinksldjump"/>
            <a:extLst>
              <a:ext uri="{FF2B5EF4-FFF2-40B4-BE49-F238E27FC236}">
                <a16:creationId xmlns:a16="http://schemas.microsoft.com/office/drawing/2014/main" id="{F47F2226-0373-4E0B-8895-C84C8BDAD6B6}"/>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4" action="ppaction://hlinksldjump"/>
              </a:rPr>
              <a:t>目錄</a:t>
            </a:r>
            <a:endParaRPr lang="zh-TW" altLang="en-US" dirty="0">
              <a:solidFill>
                <a:sysClr val="windowText" lastClr="000000"/>
              </a:solidFill>
            </a:endParaRPr>
          </a:p>
        </p:txBody>
      </p:sp>
      <p:sp>
        <p:nvSpPr>
          <p:cNvPr id="8" name="矩形 7">
            <a:extLst>
              <a:ext uri="{FF2B5EF4-FFF2-40B4-BE49-F238E27FC236}">
                <a16:creationId xmlns:a16="http://schemas.microsoft.com/office/drawing/2014/main" id="{7F12343A-DE0F-4169-AE8E-C9A634F36DD2}"/>
              </a:ext>
            </a:extLst>
          </p:cNvPr>
          <p:cNvSpPr/>
          <p:nvPr/>
        </p:nvSpPr>
        <p:spPr>
          <a:xfrm>
            <a:off x="497978" y="1239727"/>
            <a:ext cx="5188679" cy="2493118"/>
          </a:xfrm>
          <a:prstGeom prst="rect">
            <a:avLst/>
          </a:prstGeom>
        </p:spPr>
        <p:txBody>
          <a:bodyPr wrap="square">
            <a:spAutoFit/>
          </a:bodyPr>
          <a:lstStyle/>
          <a:p>
            <a:pPr lvl="0">
              <a:lnSpc>
                <a:spcPct val="120000"/>
              </a:lnSpc>
            </a:pPr>
            <a:r>
              <a:rPr lang="zh-TW" altLang="en-US" sz="2200" b="1" dirty="0">
                <a:solidFill>
                  <a:srgbClr val="FF0000"/>
                </a:solidFill>
                <a:latin typeface="微軟正黑體" panose="020B0604030504040204" pitchFamily="34" charset="-120"/>
                <a:ea typeface="微軟正黑體" panose="020B0604030504040204" pitchFamily="34" charset="-120"/>
              </a:rPr>
              <a:t>演示</a:t>
            </a:r>
            <a:r>
              <a:rPr lang="en-US" altLang="zh-TW" sz="2200" b="1" dirty="0">
                <a:solidFill>
                  <a:srgbClr val="FF0000"/>
                </a:solidFill>
                <a:latin typeface="微軟正黑體" panose="020B0604030504040204" pitchFamily="34" charset="-120"/>
                <a:ea typeface="微軟正黑體" panose="020B0604030504040204" pitchFamily="34" charset="-120"/>
              </a:rPr>
              <a:t>(DEMO)</a:t>
            </a:r>
            <a:r>
              <a:rPr lang="zh-TW" altLang="en-US" sz="2200" b="1" dirty="0">
                <a:solidFill>
                  <a:srgbClr val="FF0000"/>
                </a:solidFill>
                <a:latin typeface="微軟正黑體" panose="020B0604030504040204" pitchFamily="34" charset="-120"/>
                <a:ea typeface="微軟正黑體" panose="020B0604030504040204" pitchFamily="34" charset="-120"/>
              </a:rPr>
              <a:t>：</a:t>
            </a:r>
            <a:endParaRPr lang="en-US" altLang="zh-TW" sz="2200" b="1" dirty="0">
              <a:solidFill>
                <a:prstClr val="black"/>
              </a:solidFill>
              <a:latin typeface="微軟正黑體" panose="020B0604030504040204" pitchFamily="34" charset="-120"/>
              <a:ea typeface="微軟正黑體" panose="020B0604030504040204" pitchFamily="34" charset="-120"/>
            </a:endParaRPr>
          </a:p>
          <a:p>
            <a:pPr>
              <a:lnSpc>
                <a:spcPct val="120000"/>
              </a:lnSpc>
            </a:pPr>
            <a:r>
              <a:rPr lang="zh-TW" altLang="en-US" sz="2200" dirty="0">
                <a:latin typeface="微軟正黑體" panose="020B0604030504040204" pitchFamily="34" charset="-120"/>
                <a:ea typeface="微軟正黑體" panose="020B0604030504040204" pitchFamily="34" charset="-120"/>
              </a:rPr>
              <a:t>請一位同學坐於旋轉椅上，手持車輪，請另一同學轉動車輪</a:t>
            </a:r>
            <a:r>
              <a:rPr lang="en-US" altLang="zh-TW" sz="2200" dirty="0">
                <a:latin typeface="微軟正黑體" panose="020B0604030504040204" pitchFamily="34" charset="-120"/>
                <a:ea typeface="微軟正黑體" panose="020B0604030504040204" pitchFamily="34" charset="-120"/>
              </a:rPr>
              <a:t>:</a:t>
            </a:r>
            <a:endParaRPr lang="zh-TW" altLang="en-US" sz="2200" dirty="0">
              <a:solidFill>
                <a:schemeClr val="accent2"/>
              </a:solidFill>
              <a:latin typeface="微軟正黑體" panose="020B0604030504040204" pitchFamily="34" charset="-120"/>
              <a:ea typeface="微軟正黑體" panose="020B0604030504040204" pitchFamily="34" charset="-120"/>
            </a:endParaRPr>
          </a:p>
          <a:p>
            <a:pPr>
              <a:lnSpc>
                <a:spcPct val="120000"/>
              </a:lnSpc>
            </a:pPr>
            <a:r>
              <a:rPr lang="en-US" altLang="zh-TW" sz="2200" dirty="0">
                <a:latin typeface="微軟正黑體" panose="020B0604030504040204" pitchFamily="34" charset="-120"/>
                <a:ea typeface="微軟正黑體" panose="020B0604030504040204" pitchFamily="34" charset="-120"/>
              </a:rPr>
              <a:t>1.</a:t>
            </a:r>
            <a:r>
              <a:rPr lang="zh-TW" altLang="en-US" sz="2200" dirty="0">
                <a:latin typeface="微軟正黑體" panose="020B0604030504040204" pitchFamily="34" charset="-120"/>
                <a:ea typeface="微軟正黑體" panose="020B0604030504040204" pitchFamily="34" charset="-120"/>
              </a:rPr>
              <a:t>試將車輪垂直抬起，感受作用力</a:t>
            </a:r>
          </a:p>
          <a:p>
            <a:pPr>
              <a:lnSpc>
                <a:spcPct val="120000"/>
              </a:lnSpc>
            </a:pPr>
            <a:r>
              <a:rPr lang="en-US" altLang="zh-TW" sz="2200" dirty="0">
                <a:latin typeface="微軟正黑體" panose="020B0604030504040204" pitchFamily="34" charset="-120"/>
                <a:ea typeface="微軟正黑體" panose="020B0604030504040204" pitchFamily="34" charset="-120"/>
              </a:rPr>
              <a:t>2.</a:t>
            </a:r>
            <a:r>
              <a:rPr lang="zh-TW" altLang="en-US" sz="2200" dirty="0">
                <a:latin typeface="微軟正黑體" panose="020B0604030504040204" pitchFamily="34" charset="-120"/>
                <a:ea typeface="微軟正黑體" panose="020B0604030504040204" pitchFamily="34" charset="-120"/>
              </a:rPr>
              <a:t> 試將車輪左右平移，感受作用力</a:t>
            </a:r>
          </a:p>
          <a:p>
            <a:pPr>
              <a:lnSpc>
                <a:spcPct val="120000"/>
              </a:lnSpc>
            </a:pPr>
            <a:r>
              <a:rPr lang="zh-TW" altLang="en-US" sz="2200" dirty="0">
                <a:latin typeface="微軟正黑體" panose="020B0604030504040204" pitchFamily="34" charset="-120"/>
                <a:ea typeface="微軟正黑體" panose="020B0604030504040204" pitchFamily="34" charset="-120"/>
              </a:rPr>
              <a:t>。椅子是否轉動，旋轉方向為何</a:t>
            </a:r>
            <a:r>
              <a:rPr lang="en-US" altLang="zh-TW" sz="2200" dirty="0">
                <a:latin typeface="微軟正黑體" panose="020B0604030504040204" pitchFamily="34" charset="-120"/>
                <a:ea typeface="微軟正黑體" panose="020B0604030504040204" pitchFamily="34" charset="-120"/>
              </a:rPr>
              <a:t>?</a:t>
            </a:r>
            <a:endParaRPr lang="zh-TW" altLang="en-US" sz="2200" dirty="0">
              <a:latin typeface="微軟正黑體" panose="020B0604030504040204" pitchFamily="34" charset="-120"/>
              <a:ea typeface="微軟正黑體" panose="020B0604030504040204" pitchFamily="34" charset="-120"/>
            </a:endParaRPr>
          </a:p>
        </p:txBody>
      </p:sp>
      <p:grpSp>
        <p:nvGrpSpPr>
          <p:cNvPr id="9" name="群組 8">
            <a:extLst>
              <a:ext uri="{FF2B5EF4-FFF2-40B4-BE49-F238E27FC236}">
                <a16:creationId xmlns:a16="http://schemas.microsoft.com/office/drawing/2014/main" id="{D4585BD1-3C26-42D5-8169-AF1355C24CB6}"/>
              </a:ext>
            </a:extLst>
          </p:cNvPr>
          <p:cNvGrpSpPr/>
          <p:nvPr/>
        </p:nvGrpSpPr>
        <p:grpSpPr>
          <a:xfrm>
            <a:off x="4886292" y="3844158"/>
            <a:ext cx="1786098" cy="1907644"/>
            <a:chOff x="4708740" y="1513125"/>
            <a:chExt cx="1786098" cy="1907644"/>
          </a:xfrm>
        </p:grpSpPr>
        <p:pic>
          <p:nvPicPr>
            <p:cNvPr id="16" name="圖形 15" descr="豎起大拇指標誌">
              <a:extLst>
                <a:ext uri="{FF2B5EF4-FFF2-40B4-BE49-F238E27FC236}">
                  <a16:creationId xmlns:a16="http://schemas.microsoft.com/office/drawing/2014/main" id="{385BA15A-61C7-4117-8B4D-F7E58F81D57A}"/>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38579"/>
            <a:stretch/>
          </p:blipFill>
          <p:spPr>
            <a:xfrm rot="4324190">
              <a:off x="4572655" y="2056747"/>
              <a:ext cx="914400" cy="561632"/>
            </a:xfrm>
            <a:prstGeom prst="rect">
              <a:avLst/>
            </a:prstGeom>
          </p:spPr>
        </p:pic>
        <p:grpSp>
          <p:nvGrpSpPr>
            <p:cNvPr id="11" name="群組 10">
              <a:extLst>
                <a:ext uri="{FF2B5EF4-FFF2-40B4-BE49-F238E27FC236}">
                  <a16:creationId xmlns:a16="http://schemas.microsoft.com/office/drawing/2014/main" id="{30710FAD-6A98-4945-9C3A-D49A49D6019A}"/>
                </a:ext>
              </a:extLst>
            </p:cNvPr>
            <p:cNvGrpSpPr/>
            <p:nvPr/>
          </p:nvGrpSpPr>
          <p:grpSpPr>
            <a:xfrm rot="5400000">
              <a:off x="4748752" y="1674682"/>
              <a:ext cx="1907644" cy="1584529"/>
              <a:chOff x="-2511492" y="2002005"/>
              <a:chExt cx="1907644" cy="1584529"/>
            </a:xfrm>
          </p:grpSpPr>
          <p:sp>
            <p:nvSpPr>
              <p:cNvPr id="12" name="圓柱形 11">
                <a:extLst>
                  <a:ext uri="{FF2B5EF4-FFF2-40B4-BE49-F238E27FC236}">
                    <a16:creationId xmlns:a16="http://schemas.microsoft.com/office/drawing/2014/main" id="{06843414-1E3D-4530-8B26-710EC97ECB3E}"/>
                  </a:ext>
                </a:extLst>
              </p:cNvPr>
              <p:cNvSpPr/>
              <p:nvPr/>
            </p:nvSpPr>
            <p:spPr>
              <a:xfrm>
                <a:off x="-1669312" y="2866534"/>
                <a:ext cx="144000" cy="720000"/>
              </a:xfrm>
              <a:prstGeom prst="can">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柱形 12">
                <a:extLst>
                  <a:ext uri="{FF2B5EF4-FFF2-40B4-BE49-F238E27FC236}">
                    <a16:creationId xmlns:a16="http://schemas.microsoft.com/office/drawing/2014/main" id="{29AADFED-C7A0-40A9-989B-2A1675376707}"/>
                  </a:ext>
                </a:extLst>
              </p:cNvPr>
              <p:cNvSpPr/>
              <p:nvPr/>
            </p:nvSpPr>
            <p:spPr>
              <a:xfrm>
                <a:off x="-2511492" y="2653641"/>
                <a:ext cx="1907644" cy="333154"/>
              </a:xfrm>
              <a:prstGeom prst="can">
                <a:avLst>
                  <a:gd name="adj" fmla="val 50000"/>
                </a:avLst>
              </a:prstGeom>
              <a:solidFill>
                <a:schemeClr val="tx1">
                  <a:lumMod val="65000"/>
                  <a:lumOff val="3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4" name="圓柱形 13">
                <a:extLst>
                  <a:ext uri="{FF2B5EF4-FFF2-40B4-BE49-F238E27FC236}">
                    <a16:creationId xmlns:a16="http://schemas.microsoft.com/office/drawing/2014/main" id="{BF708854-BD32-404B-A912-62CD6E748E69}"/>
                  </a:ext>
                </a:extLst>
              </p:cNvPr>
              <p:cNvSpPr/>
              <p:nvPr/>
            </p:nvSpPr>
            <p:spPr>
              <a:xfrm>
                <a:off x="-1669312" y="2002005"/>
                <a:ext cx="144000" cy="720000"/>
              </a:xfrm>
              <a:prstGeom prst="can">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7" name="圖形 16" descr="豎起大拇指標誌">
              <a:extLst>
                <a:ext uri="{FF2B5EF4-FFF2-40B4-BE49-F238E27FC236}">
                  <a16:creationId xmlns:a16="http://schemas.microsoft.com/office/drawing/2014/main" id="{25A8233A-0A1D-4413-ACC3-C495B9BD31CC}"/>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38579"/>
            <a:stretch/>
          </p:blipFill>
          <p:spPr>
            <a:xfrm rot="3725541">
              <a:off x="4532356" y="2133227"/>
              <a:ext cx="914400" cy="561632"/>
            </a:xfrm>
            <a:prstGeom prst="rect">
              <a:avLst/>
            </a:prstGeom>
          </p:spPr>
        </p:pic>
        <p:sp>
          <p:nvSpPr>
            <p:cNvPr id="20" name="弧形 19">
              <a:extLst>
                <a:ext uri="{FF2B5EF4-FFF2-40B4-BE49-F238E27FC236}">
                  <a16:creationId xmlns:a16="http://schemas.microsoft.com/office/drawing/2014/main" id="{7961F4BA-5695-4F2C-AD43-841BD82D2AC1}"/>
                </a:ext>
              </a:extLst>
            </p:cNvPr>
            <p:cNvSpPr/>
            <p:nvPr/>
          </p:nvSpPr>
          <p:spPr>
            <a:xfrm>
              <a:off x="5774839" y="1612220"/>
              <a:ext cx="591493" cy="1169529"/>
            </a:xfrm>
            <a:prstGeom prst="arc">
              <a:avLst>
                <a:gd name="adj1" fmla="val 16200000"/>
                <a:gd name="adj2" fmla="val 558625"/>
              </a:avLst>
            </a:prstGeom>
            <a:ln w="762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grpSp>
      <p:grpSp>
        <p:nvGrpSpPr>
          <p:cNvPr id="3" name="群組 2">
            <a:extLst>
              <a:ext uri="{FF2B5EF4-FFF2-40B4-BE49-F238E27FC236}">
                <a16:creationId xmlns:a16="http://schemas.microsoft.com/office/drawing/2014/main" id="{F1EF0D5A-D132-4FB1-AA1E-1C192ED03C8C}"/>
              </a:ext>
            </a:extLst>
          </p:cNvPr>
          <p:cNvGrpSpPr/>
          <p:nvPr/>
        </p:nvGrpSpPr>
        <p:grpSpPr>
          <a:xfrm>
            <a:off x="7002751" y="3837709"/>
            <a:ext cx="1786098" cy="1907644"/>
            <a:chOff x="7198181" y="1506676"/>
            <a:chExt cx="1786098" cy="1907644"/>
          </a:xfrm>
        </p:grpSpPr>
        <p:pic>
          <p:nvPicPr>
            <p:cNvPr id="22" name="圖形 21" descr="豎起大拇指標誌">
              <a:extLst>
                <a:ext uri="{FF2B5EF4-FFF2-40B4-BE49-F238E27FC236}">
                  <a16:creationId xmlns:a16="http://schemas.microsoft.com/office/drawing/2014/main" id="{76600CAB-8999-42DA-AEFE-E15452472593}"/>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38579"/>
            <a:stretch/>
          </p:blipFill>
          <p:spPr>
            <a:xfrm rot="4324190">
              <a:off x="7062096" y="2050298"/>
              <a:ext cx="914400" cy="561632"/>
            </a:xfrm>
            <a:prstGeom prst="rect">
              <a:avLst/>
            </a:prstGeom>
          </p:spPr>
        </p:pic>
        <p:grpSp>
          <p:nvGrpSpPr>
            <p:cNvPr id="23" name="群組 22">
              <a:extLst>
                <a:ext uri="{FF2B5EF4-FFF2-40B4-BE49-F238E27FC236}">
                  <a16:creationId xmlns:a16="http://schemas.microsoft.com/office/drawing/2014/main" id="{AB702E61-D38F-465C-B848-F40F36DDCE1D}"/>
                </a:ext>
              </a:extLst>
            </p:cNvPr>
            <p:cNvGrpSpPr/>
            <p:nvPr/>
          </p:nvGrpSpPr>
          <p:grpSpPr>
            <a:xfrm rot="5400000">
              <a:off x="7238193" y="1668233"/>
              <a:ext cx="1907644" cy="1584529"/>
              <a:chOff x="-2511492" y="2002005"/>
              <a:chExt cx="1907644" cy="1584529"/>
            </a:xfrm>
          </p:grpSpPr>
          <p:sp>
            <p:nvSpPr>
              <p:cNvPr id="24" name="圓柱形 23">
                <a:extLst>
                  <a:ext uri="{FF2B5EF4-FFF2-40B4-BE49-F238E27FC236}">
                    <a16:creationId xmlns:a16="http://schemas.microsoft.com/office/drawing/2014/main" id="{08F3F4D2-4B53-4595-9BBA-45AD1302A78D}"/>
                  </a:ext>
                </a:extLst>
              </p:cNvPr>
              <p:cNvSpPr/>
              <p:nvPr/>
            </p:nvSpPr>
            <p:spPr>
              <a:xfrm>
                <a:off x="-1669312" y="2866534"/>
                <a:ext cx="144000" cy="720000"/>
              </a:xfrm>
              <a:prstGeom prst="can">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圓柱形 24">
                <a:extLst>
                  <a:ext uri="{FF2B5EF4-FFF2-40B4-BE49-F238E27FC236}">
                    <a16:creationId xmlns:a16="http://schemas.microsoft.com/office/drawing/2014/main" id="{4ACC191A-A106-4403-A6BF-C8ECD82A0F0B}"/>
                  </a:ext>
                </a:extLst>
              </p:cNvPr>
              <p:cNvSpPr/>
              <p:nvPr/>
            </p:nvSpPr>
            <p:spPr>
              <a:xfrm>
                <a:off x="-2511492" y="2653641"/>
                <a:ext cx="1907644" cy="333154"/>
              </a:xfrm>
              <a:prstGeom prst="can">
                <a:avLst>
                  <a:gd name="adj" fmla="val 50000"/>
                </a:avLst>
              </a:prstGeom>
              <a:solidFill>
                <a:schemeClr val="tx1">
                  <a:lumMod val="65000"/>
                  <a:lumOff val="3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6" name="圓柱形 25">
                <a:extLst>
                  <a:ext uri="{FF2B5EF4-FFF2-40B4-BE49-F238E27FC236}">
                    <a16:creationId xmlns:a16="http://schemas.microsoft.com/office/drawing/2014/main" id="{13297157-ED96-4417-905F-3F21B503A4CE}"/>
                  </a:ext>
                </a:extLst>
              </p:cNvPr>
              <p:cNvSpPr/>
              <p:nvPr/>
            </p:nvSpPr>
            <p:spPr>
              <a:xfrm>
                <a:off x="-1669312" y="2002005"/>
                <a:ext cx="144000" cy="720000"/>
              </a:xfrm>
              <a:prstGeom prst="can">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27" name="圖形 26" descr="豎起大拇指標誌">
              <a:extLst>
                <a:ext uri="{FF2B5EF4-FFF2-40B4-BE49-F238E27FC236}">
                  <a16:creationId xmlns:a16="http://schemas.microsoft.com/office/drawing/2014/main" id="{1803CA0C-398A-4EA9-A061-81438F6C89A3}"/>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38579"/>
            <a:stretch/>
          </p:blipFill>
          <p:spPr>
            <a:xfrm rot="3725541">
              <a:off x="7021797" y="2126778"/>
              <a:ext cx="914400" cy="561632"/>
            </a:xfrm>
            <a:prstGeom prst="rect">
              <a:avLst/>
            </a:prstGeom>
          </p:spPr>
        </p:pic>
        <p:sp>
          <p:nvSpPr>
            <p:cNvPr id="21" name="弧形 20">
              <a:extLst>
                <a:ext uri="{FF2B5EF4-FFF2-40B4-BE49-F238E27FC236}">
                  <a16:creationId xmlns:a16="http://schemas.microsoft.com/office/drawing/2014/main" id="{46701C7C-76B7-4EE8-BAEF-12BD73830F3C}"/>
                </a:ext>
              </a:extLst>
            </p:cNvPr>
            <p:cNvSpPr/>
            <p:nvPr/>
          </p:nvSpPr>
          <p:spPr>
            <a:xfrm rot="5558170">
              <a:off x="7579512" y="2007929"/>
              <a:ext cx="591493" cy="1169529"/>
            </a:xfrm>
            <a:prstGeom prst="arc">
              <a:avLst>
                <a:gd name="adj1" fmla="val 16365270"/>
                <a:gd name="adj2" fmla="val 1076465"/>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grpSp>
      <p:pic>
        <p:nvPicPr>
          <p:cNvPr id="28" name="圖片 27">
            <a:extLst>
              <a:ext uri="{FF2B5EF4-FFF2-40B4-BE49-F238E27FC236}">
                <a16:creationId xmlns:a16="http://schemas.microsoft.com/office/drawing/2014/main" id="{DF2D14D0-3F59-46B9-A57D-98FED9DFD673}"/>
              </a:ext>
            </a:extLst>
          </p:cNvPr>
          <p:cNvPicPr>
            <a:picLocks noChangeAspect="1"/>
          </p:cNvPicPr>
          <p:nvPr/>
        </p:nvPicPr>
        <p:blipFill>
          <a:blip r:embed="rId7"/>
          <a:stretch>
            <a:fillRect/>
          </a:stretch>
        </p:blipFill>
        <p:spPr>
          <a:xfrm>
            <a:off x="9599936" y="603883"/>
            <a:ext cx="2143125" cy="2143125"/>
          </a:xfrm>
          <a:prstGeom prst="rect">
            <a:avLst/>
          </a:prstGeom>
        </p:spPr>
      </p:pic>
      <p:sp>
        <p:nvSpPr>
          <p:cNvPr id="15" name="矩形 14">
            <a:extLst>
              <a:ext uri="{FF2B5EF4-FFF2-40B4-BE49-F238E27FC236}">
                <a16:creationId xmlns:a16="http://schemas.microsoft.com/office/drawing/2014/main" id="{4E5077AB-8476-4803-9C64-FC87667521A8}"/>
              </a:ext>
            </a:extLst>
          </p:cNvPr>
          <p:cNvSpPr/>
          <p:nvPr/>
        </p:nvSpPr>
        <p:spPr>
          <a:xfrm>
            <a:off x="6485508" y="3796348"/>
            <a:ext cx="646331" cy="369332"/>
          </a:xfrm>
          <a:prstGeom prst="rect">
            <a:avLst/>
          </a:prstGeom>
        </p:spPr>
        <p:txBody>
          <a:bodyPr wrap="none">
            <a:spAutoFit/>
          </a:bodyPr>
          <a:lstStyle/>
          <a:p>
            <a:r>
              <a:rPr lang="zh-TW" altLang="en-US" dirty="0">
                <a:latin typeface="微軟正黑體" panose="020B0604030504040204" pitchFamily="34" charset="-120"/>
                <a:ea typeface="微軟正黑體" panose="020B0604030504040204" pitchFamily="34" charset="-120"/>
              </a:rPr>
              <a:t>抬起</a:t>
            </a:r>
            <a:endParaRPr lang="zh-TW" altLang="en-US" dirty="0"/>
          </a:p>
        </p:txBody>
      </p:sp>
      <p:sp>
        <p:nvSpPr>
          <p:cNvPr id="18" name="矩形 17">
            <a:extLst>
              <a:ext uri="{FF2B5EF4-FFF2-40B4-BE49-F238E27FC236}">
                <a16:creationId xmlns:a16="http://schemas.microsoft.com/office/drawing/2014/main" id="{7852A966-141E-4515-9CF5-EF1EEF41AC89}"/>
              </a:ext>
            </a:extLst>
          </p:cNvPr>
          <p:cNvSpPr/>
          <p:nvPr/>
        </p:nvSpPr>
        <p:spPr>
          <a:xfrm>
            <a:off x="7974172" y="5105075"/>
            <a:ext cx="1107996" cy="369332"/>
          </a:xfrm>
          <a:prstGeom prst="rect">
            <a:avLst/>
          </a:prstGeom>
        </p:spPr>
        <p:txBody>
          <a:bodyPr wrap="none">
            <a:spAutoFit/>
          </a:bodyPr>
          <a:lstStyle/>
          <a:p>
            <a:r>
              <a:rPr lang="zh-TW" altLang="en-US" dirty="0">
                <a:latin typeface="微軟正黑體" panose="020B0604030504040204" pitchFamily="34" charset="-120"/>
                <a:ea typeface="微軟正黑體" panose="020B0604030504040204" pitchFamily="34" charset="-120"/>
              </a:rPr>
              <a:t>左右平移</a:t>
            </a:r>
            <a:endParaRPr lang="zh-TW" altLang="en-US" dirty="0"/>
          </a:p>
        </p:txBody>
      </p:sp>
      <p:sp>
        <p:nvSpPr>
          <p:cNvPr id="29" name="矩形: 圓角 28">
            <a:extLst>
              <a:ext uri="{FF2B5EF4-FFF2-40B4-BE49-F238E27FC236}">
                <a16:creationId xmlns:a16="http://schemas.microsoft.com/office/drawing/2014/main" id="{3D2F540C-3D81-4056-B9EB-893395B2E41C}"/>
              </a:ext>
            </a:extLst>
          </p:cNvPr>
          <p:cNvSpPr/>
          <p:nvPr/>
        </p:nvSpPr>
        <p:spPr>
          <a:xfrm>
            <a:off x="2747862" y="5794750"/>
            <a:ext cx="6120000" cy="1052203"/>
          </a:xfrm>
          <a:prstGeom prst="roundRect">
            <a:avLst/>
          </a:prstGeom>
          <a:solidFill>
            <a:schemeClr val="bg1"/>
          </a:solidFill>
          <a:ln>
            <a:solidFill>
              <a:srgbClr val="0000FF"/>
            </a:solidFill>
          </a:ln>
        </p:spPr>
        <p:txBody>
          <a:bodyPr wrap="square">
            <a:spAutoFit/>
          </a:bodyPr>
          <a:lstStyle/>
          <a:p>
            <a:pPr defTabSz="914400" eaLnBrk="0" fontAlgn="base" hangingPunct="0">
              <a:lnSpc>
                <a:spcPct val="110000"/>
              </a:lnSpc>
              <a:spcBef>
                <a:spcPts val="600"/>
              </a:spcBef>
            </a:pPr>
            <a:r>
              <a:rPr kumimoji="1" lang="zh-TW" altLang="en-US" dirty="0">
                <a:solidFill>
                  <a:srgbClr val="FF0000"/>
                </a:solidFill>
                <a:latin typeface="微軟正黑體" panose="020B0604030504040204" pitchFamily="34" charset="-120"/>
                <a:ea typeface="微軟正黑體" panose="020B0604030504040204" pitchFamily="34" charset="-120"/>
                <a:cs typeface="Times New Roman" pitchFamily="18" charset="0"/>
              </a:rPr>
              <a:t>注意事項：</a:t>
            </a:r>
          </a:p>
          <a:p>
            <a:r>
              <a:rPr lang="zh-TW" altLang="en-US" dirty="0">
                <a:solidFill>
                  <a:srgbClr val="FF0000"/>
                </a:solidFill>
              </a:rPr>
              <a:t>請隨時注意坐在轉椅上的同學是否頭暈，慎防從高處摔倒。</a:t>
            </a:r>
          </a:p>
          <a:p>
            <a:r>
              <a:rPr lang="zh-TW" altLang="en-US" dirty="0">
                <a:solidFill>
                  <a:srgbClr val="FF0000"/>
                </a:solidFill>
              </a:rPr>
              <a:t>請小心使用車輪與啞鈴，皆具有危險性！</a:t>
            </a:r>
          </a:p>
        </p:txBody>
      </p:sp>
    </p:spTree>
    <p:extLst>
      <p:ext uri="{BB962C8B-B14F-4D97-AF65-F5344CB8AC3E}">
        <p14:creationId xmlns:p14="http://schemas.microsoft.com/office/powerpoint/2010/main" val="1557196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46300" y="0"/>
            <a:ext cx="5981699" cy="927100"/>
          </a:xfrm>
        </p:spPr>
        <p:txBody>
          <a:bodyPr/>
          <a:lstStyle/>
          <a:p>
            <a:pPr>
              <a:lnSpc>
                <a:spcPct val="100000"/>
              </a:lnSpc>
            </a:pPr>
            <a:r>
              <a:rPr lang="zh-TW" altLang="en-US" dirty="0">
                <a:solidFill>
                  <a:srgbClr val="0033CC"/>
                </a:solidFill>
              </a:rPr>
              <a:t>陀螺儀 </a:t>
            </a:r>
            <a:r>
              <a:rPr lang="en-US" altLang="zh-TW" dirty="0">
                <a:solidFill>
                  <a:srgbClr val="0033CC"/>
                </a:solidFill>
              </a:rPr>
              <a:t>-1   Gyroscope</a:t>
            </a:r>
          </a:p>
        </p:txBody>
      </p:sp>
      <p:sp>
        <p:nvSpPr>
          <p:cNvPr id="5" name="文字方塊 9">
            <a:extLst>
              <a:ext uri="{FF2B5EF4-FFF2-40B4-BE49-F238E27FC236}">
                <a16:creationId xmlns:a16="http://schemas.microsoft.com/office/drawing/2014/main" id="{D7674813-EBF6-493C-B267-7032C57909D2}"/>
              </a:ext>
            </a:extLst>
          </p:cNvPr>
          <p:cNvSpPr txBox="1">
            <a:spLocks noChangeArrowheads="1"/>
          </p:cNvSpPr>
          <p:nvPr/>
        </p:nvSpPr>
        <p:spPr bwMode="auto">
          <a:xfrm>
            <a:off x="469522" y="2889888"/>
            <a:ext cx="8566894" cy="2865272"/>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br>
              <a:rPr lang="zh-TW" altLang="en-US"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轉動慣量。</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a:t>
            </a:r>
            <a:endParaRPr lang="en-US" altLang="zh-TW" sz="2400" dirty="0">
              <a:solidFill>
                <a:schemeClr val="bg1">
                  <a:lumMod val="65000"/>
                </a:schemeClr>
              </a:solidFill>
              <a:latin typeface="微軟正黑體" panose="020B0604030504040204" pitchFamily="34" charset="-120"/>
              <a:ea typeface="微軟正黑體" panose="020B0604030504040204" pitchFamily="34" charset="-120"/>
            </a:endParaRPr>
          </a:p>
          <a:p>
            <a:pPr eaLnBrk="1" hangingPunct="1">
              <a:lnSpc>
                <a:spcPct val="120000"/>
              </a:lnSpc>
              <a:spcBef>
                <a:spcPts val="600"/>
              </a:spcBef>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p:txBody>
      </p:sp>
      <p:sp>
        <p:nvSpPr>
          <p:cNvPr id="6" name="矩形 5">
            <a:extLst>
              <a:ext uri="{FF2B5EF4-FFF2-40B4-BE49-F238E27FC236}">
                <a16:creationId xmlns:a16="http://schemas.microsoft.com/office/drawing/2014/main" id="{278CC86F-A774-4FC8-87B7-4A255E8C6045}"/>
              </a:ext>
            </a:extLst>
          </p:cNvPr>
          <p:cNvSpPr/>
          <p:nvPr/>
        </p:nvSpPr>
        <p:spPr>
          <a:xfrm>
            <a:off x="469522" y="1352124"/>
            <a:ext cx="5641346" cy="1381789"/>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nSpc>
                <a:spcPct val="120000"/>
              </a:lnSpc>
            </a:pPr>
            <a:r>
              <a:rPr lang="zh-TW" altLang="en-US" sz="2400" dirty="0">
                <a:solidFill>
                  <a:prstClr val="black"/>
                </a:solidFill>
                <a:latin typeface="微軟正黑體" panose="020B0604030504040204" pitchFamily="34" charset="-120"/>
                <a:ea typeface="微軟正黑體" panose="020B0604030504040204" pitchFamily="34" charset="-120"/>
              </a:rPr>
              <a:t>轉動圓盤，發現圓盤會固定指向一方向。</a:t>
            </a:r>
            <a:endParaRPr lang="en-US" altLang="zh-TW" sz="2400" dirty="0">
              <a:solidFill>
                <a:prstClr val="black"/>
              </a:solidFill>
              <a:latin typeface="微軟正黑體" panose="020B0604030504040204" pitchFamily="34" charset="-120"/>
              <a:ea typeface="微軟正黑體" panose="020B0604030504040204" pitchFamily="34" charset="-120"/>
            </a:endParaRPr>
          </a:p>
          <a:p>
            <a:pPr>
              <a:lnSpc>
                <a:spcPct val="120000"/>
              </a:lnSpc>
            </a:pPr>
            <a:endParaRPr lang="en-US" altLang="zh-TW" sz="2400" b="1" dirty="0">
              <a:solidFill>
                <a:prstClr val="black"/>
              </a:solidFill>
              <a:latin typeface="微軟正黑體" panose="020B0604030504040204" pitchFamily="34" charset="-120"/>
              <a:ea typeface="微軟正黑體" panose="020B0604030504040204" pitchFamily="34" charset="-120"/>
            </a:endParaRPr>
          </a:p>
        </p:txBody>
      </p:sp>
      <p:sp>
        <p:nvSpPr>
          <p:cNvPr id="8" name="矩形 7">
            <a:hlinkClick r:id="rId2" action="ppaction://hlinksldjump"/>
            <a:extLst>
              <a:ext uri="{FF2B5EF4-FFF2-40B4-BE49-F238E27FC236}">
                <a16:creationId xmlns:a16="http://schemas.microsoft.com/office/drawing/2014/main" id="{A9898957-4C24-4171-A486-2C10FB48B900}"/>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2" action="ppaction://hlinksldjump"/>
              </a:rPr>
              <a:t>目錄</a:t>
            </a:r>
            <a:endParaRPr lang="zh-TW" altLang="en-US" dirty="0">
              <a:solidFill>
                <a:sysClr val="windowText" lastClr="000000"/>
              </a:solidFill>
            </a:endParaRPr>
          </a:p>
        </p:txBody>
      </p:sp>
      <p:pic>
        <p:nvPicPr>
          <p:cNvPr id="4" name="圖片 3">
            <a:extLst>
              <a:ext uri="{FF2B5EF4-FFF2-40B4-BE49-F238E27FC236}">
                <a16:creationId xmlns:a16="http://schemas.microsoft.com/office/drawing/2014/main" id="{D5B80C39-711B-45B8-8681-C54F5174C83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893166" y="1352051"/>
            <a:ext cx="3143250" cy="2476500"/>
          </a:xfrm>
          <a:prstGeom prst="rect">
            <a:avLst/>
          </a:prstGeom>
        </p:spPr>
      </p:pic>
    </p:spTree>
    <p:extLst>
      <p:ext uri="{BB962C8B-B14F-4D97-AF65-F5344CB8AC3E}">
        <p14:creationId xmlns:p14="http://schemas.microsoft.com/office/powerpoint/2010/main" val="2823044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57401" y="0"/>
            <a:ext cx="5842000" cy="698500"/>
          </a:xfrm>
        </p:spPr>
        <p:txBody>
          <a:bodyPr/>
          <a:lstStyle/>
          <a:p>
            <a:pPr>
              <a:lnSpc>
                <a:spcPct val="100000"/>
              </a:lnSpc>
            </a:pPr>
            <a:r>
              <a:rPr lang="zh-TW" altLang="en-US" dirty="0">
                <a:solidFill>
                  <a:srgbClr val="0033CC"/>
                </a:solidFill>
              </a:rPr>
              <a:t>陀螺儀</a:t>
            </a:r>
            <a:r>
              <a:rPr lang="en-US" altLang="zh-TW" dirty="0">
                <a:solidFill>
                  <a:srgbClr val="0033CC"/>
                </a:solidFill>
              </a:rPr>
              <a:t>-2  Gyroscope</a:t>
            </a:r>
          </a:p>
        </p:txBody>
      </p:sp>
      <p:sp>
        <p:nvSpPr>
          <p:cNvPr id="6" name="矩形 5">
            <a:extLst>
              <a:ext uri="{FF2B5EF4-FFF2-40B4-BE49-F238E27FC236}">
                <a16:creationId xmlns:a16="http://schemas.microsoft.com/office/drawing/2014/main" id="{278CC86F-A774-4FC8-87B7-4A255E8C6045}"/>
              </a:ext>
            </a:extLst>
          </p:cNvPr>
          <p:cNvSpPr/>
          <p:nvPr/>
        </p:nvSpPr>
        <p:spPr>
          <a:xfrm>
            <a:off x="469521" y="1117135"/>
            <a:ext cx="5526293" cy="4182042"/>
          </a:xfrm>
          <a:prstGeom prst="rect">
            <a:avLst/>
          </a:prstGeom>
        </p:spPr>
        <p:txBody>
          <a:bodyPr wrap="square">
            <a:spAutoFit/>
          </a:bodyPr>
          <a:lstStyle/>
          <a:p>
            <a:pPr lvl="0">
              <a:lnSpc>
                <a:spcPct val="120000"/>
              </a:lnSpc>
            </a:pPr>
            <a:r>
              <a:rPr lang="zh-TW" altLang="en-US" sz="2800" b="1" dirty="0">
                <a:solidFill>
                  <a:srgbClr val="FF0000"/>
                </a:solidFill>
                <a:latin typeface="微軟正黑體" panose="020B0604030504040204" pitchFamily="34" charset="-120"/>
                <a:ea typeface="微軟正黑體" panose="020B0604030504040204" pitchFamily="34" charset="-120"/>
              </a:rPr>
              <a:t>演示</a:t>
            </a:r>
            <a:r>
              <a:rPr lang="en-US" altLang="zh-TW" sz="2800" b="1" dirty="0">
                <a:solidFill>
                  <a:srgbClr val="FF0000"/>
                </a:solidFill>
                <a:latin typeface="微軟正黑體" panose="020B0604030504040204" pitchFamily="34" charset="-120"/>
                <a:ea typeface="微軟正黑體" panose="020B0604030504040204" pitchFamily="34" charset="-120"/>
              </a:rPr>
              <a:t>(DEMO)</a:t>
            </a:r>
            <a:r>
              <a:rPr lang="zh-TW" altLang="en-US" sz="2800" b="1" dirty="0">
                <a:solidFill>
                  <a:srgbClr val="FF0000"/>
                </a:solidFill>
                <a:latin typeface="微軟正黑體" panose="020B0604030504040204" pitchFamily="34" charset="-120"/>
                <a:ea typeface="微軟正黑體" panose="020B0604030504040204" pitchFamily="34" charset="-120"/>
              </a:rPr>
              <a:t>：</a:t>
            </a:r>
            <a:endParaRPr lang="en-US" altLang="zh-TW" sz="2800" b="1" dirty="0">
              <a:solidFill>
                <a:srgbClr val="FF0000"/>
              </a:solidFill>
              <a:latin typeface="微軟正黑體" panose="020B0604030504040204" pitchFamily="34" charset="-120"/>
              <a:ea typeface="微軟正黑體" panose="020B0604030504040204" pitchFamily="34" charset="-120"/>
            </a:endParaRPr>
          </a:p>
          <a:p>
            <a:pPr>
              <a:lnSpc>
                <a:spcPct val="120000"/>
              </a:lnSpc>
            </a:pPr>
            <a:r>
              <a:rPr lang="zh-TW" altLang="zh-TW" sz="2800" dirty="0">
                <a:latin typeface="微軟正黑體" panose="020B0604030504040204" pitchFamily="34" charset="-120"/>
                <a:ea typeface="微軟正黑體" panose="020B0604030504040204" pitchFamily="34" charset="-120"/>
              </a:rPr>
              <a:t>陀螺儀主要部份為一個對旋轉軸以高角速度旋轉的轉子，此轉子裝在支架</a:t>
            </a:r>
            <a:r>
              <a:rPr lang="en-US" altLang="zh-TW" sz="2800" dirty="0">
                <a:latin typeface="微軟正黑體" panose="020B0604030504040204" pitchFamily="34" charset="-120"/>
                <a:ea typeface="微軟正黑體" panose="020B0604030504040204" pitchFamily="34" charset="-120"/>
              </a:rPr>
              <a:t>a</a:t>
            </a:r>
            <a:r>
              <a:rPr lang="zh-TW" altLang="zh-TW" sz="2800" dirty="0">
                <a:latin typeface="微軟正黑體" panose="020B0604030504040204" pitchFamily="34" charset="-120"/>
                <a:ea typeface="微軟正黑體" panose="020B0604030504040204" pitchFamily="34" charset="-120"/>
              </a:rPr>
              <a:t>內。通過轉子的中心軸有一內環架，可使其環繞兩軸做自由運動，內環架外之裝置加有一外環架，此兩平衡環使陀螺儀呈一環繞三軸的自由運動。</a:t>
            </a:r>
          </a:p>
        </p:txBody>
      </p:sp>
      <p:sp>
        <p:nvSpPr>
          <p:cNvPr id="8" name="矩形 7">
            <a:hlinkClick r:id="rId2" action="ppaction://hlinksldjump"/>
            <a:extLst>
              <a:ext uri="{FF2B5EF4-FFF2-40B4-BE49-F238E27FC236}">
                <a16:creationId xmlns:a16="http://schemas.microsoft.com/office/drawing/2014/main" id="{A9898957-4C24-4171-A486-2C10FB48B900}"/>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2" action="ppaction://hlinksldjump"/>
              </a:rPr>
              <a:t>目錄</a:t>
            </a:r>
            <a:endParaRPr lang="zh-TW" altLang="en-US" dirty="0">
              <a:solidFill>
                <a:sysClr val="windowText" lastClr="000000"/>
              </a:solidFill>
            </a:endParaRPr>
          </a:p>
        </p:txBody>
      </p:sp>
      <p:pic>
        <p:nvPicPr>
          <p:cNvPr id="7" name="圖片 6">
            <a:extLst>
              <a:ext uri="{FF2B5EF4-FFF2-40B4-BE49-F238E27FC236}">
                <a16:creationId xmlns:a16="http://schemas.microsoft.com/office/drawing/2014/main" id="{6BC1CF87-F9DC-4A94-8009-1C80FE7ED289}"/>
              </a:ext>
            </a:extLst>
          </p:cNvPr>
          <p:cNvPicPr/>
          <p:nvPr/>
        </p:nvPicPr>
        <p:blipFill>
          <a:blip r:embed="rId3" cstate="print"/>
          <a:srcRect/>
          <a:stretch>
            <a:fillRect/>
          </a:stretch>
        </p:blipFill>
        <p:spPr bwMode="auto">
          <a:xfrm>
            <a:off x="6465335" y="1693941"/>
            <a:ext cx="2406848" cy="30284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08187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9">
            <a:extLst>
              <a:ext uri="{FF2B5EF4-FFF2-40B4-BE49-F238E27FC236}">
                <a16:creationId xmlns:a16="http://schemas.microsoft.com/office/drawing/2014/main" id="{D7674813-EBF6-493C-B267-7032C57909D2}"/>
              </a:ext>
            </a:extLst>
          </p:cNvPr>
          <p:cNvSpPr txBox="1">
            <a:spLocks noChangeArrowheads="1"/>
          </p:cNvSpPr>
          <p:nvPr/>
        </p:nvSpPr>
        <p:spPr bwMode="auto">
          <a:xfrm>
            <a:off x="194301" y="423041"/>
            <a:ext cx="6983535" cy="4302716"/>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br>
              <a:rPr lang="zh-TW" altLang="en-US"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轉動慣量。</a:t>
            </a:r>
            <a:endParaRPr lang="en-US" altLang="zh-TW" sz="2400" dirty="0">
              <a:latin typeface="微軟正黑體" panose="020B0604030504040204" pitchFamily="34" charset="-120"/>
              <a:ea typeface="微軟正黑體" panose="020B0604030504040204" pitchFamily="34" charset="-120"/>
            </a:endParaRPr>
          </a:p>
          <a:p>
            <a:pPr indent="266700"/>
            <a:r>
              <a:rPr lang="zh-TW" altLang="zh-TW" sz="2400" dirty="0">
                <a:latin typeface="微軟正黑體" panose="020B0604030504040204" pitchFamily="34" charset="-120"/>
                <a:ea typeface="微軟正黑體" panose="020B0604030504040204" pitchFamily="34" charset="-120"/>
              </a:rPr>
              <a:t>此實驗為根據角動量守恆理論所設計之裝置，主要根據定軸與逆動兩大基本特性。當陀螺儀以極高速旋轉時會產生慣性，此慣性使得陀螺轉子之旋轉軸維持在空間中指向一固定方向，且同時會產生改變轉子軸向的力量，此現象為陀螺儀之定軸性。</a:t>
            </a:r>
          </a:p>
          <a:p>
            <a:pPr indent="266700"/>
            <a:r>
              <a:rPr lang="zh-TW" altLang="zh-TW" sz="2400" dirty="0">
                <a:latin typeface="微軟正黑體" panose="020B0604030504040204" pitchFamily="34" charset="-120"/>
                <a:ea typeface="微軟正黑體" panose="020B0604030504040204" pitchFamily="34" charset="-120"/>
              </a:rPr>
              <a:t>若外界施一作用力於運轉中陀螺儀之轉子上，旋轉軸不會沿施力方向運動，而是順著轉子旋轉向前</a:t>
            </a:r>
            <a:r>
              <a:rPr lang="en-US" altLang="zh-TW" sz="2400" dirty="0">
                <a:latin typeface="微軟正黑體" panose="020B0604030504040204" pitchFamily="34" charset="-120"/>
                <a:ea typeface="微軟正黑體" panose="020B0604030504040204" pitchFamily="34" charset="-120"/>
              </a:rPr>
              <a:t>90</a:t>
            </a:r>
            <a:r>
              <a:rPr lang="zh-TW" altLang="zh-TW" sz="2400" dirty="0">
                <a:latin typeface="微軟正黑體" panose="020B0604030504040204" pitchFamily="34" charset="-120"/>
                <a:ea typeface="微軟正黑體" panose="020B0604030504040204" pitchFamily="34" charset="-120"/>
              </a:rPr>
              <a:t>度垂直施力方向運動（右手定則），此現象即陀螺儀之逆動性。</a:t>
            </a:r>
            <a:endParaRPr lang="en-US" altLang="zh-TW" sz="2400" dirty="0">
              <a:latin typeface="微軟正黑體" panose="020B0604030504040204" pitchFamily="34" charset="-120"/>
              <a:ea typeface="微軟正黑體" panose="020B0604030504040204" pitchFamily="34" charset="-120"/>
            </a:endParaRPr>
          </a:p>
        </p:txBody>
      </p:sp>
      <p:sp>
        <p:nvSpPr>
          <p:cNvPr id="8" name="矩形 7">
            <a:hlinkClick r:id="rId2" action="ppaction://hlinksldjump"/>
            <a:extLst>
              <a:ext uri="{FF2B5EF4-FFF2-40B4-BE49-F238E27FC236}">
                <a16:creationId xmlns:a16="http://schemas.microsoft.com/office/drawing/2014/main" id="{A9898957-4C24-4171-A486-2C10FB48B900}"/>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2" action="ppaction://hlinksldjump"/>
              </a:rPr>
              <a:t>目錄</a:t>
            </a:r>
            <a:endParaRPr lang="zh-TW" altLang="en-US" dirty="0">
              <a:solidFill>
                <a:sysClr val="windowText" lastClr="000000"/>
              </a:solidFill>
            </a:endParaRPr>
          </a:p>
        </p:txBody>
      </p:sp>
      <p:pic>
        <p:nvPicPr>
          <p:cNvPr id="7" name="圖片 6">
            <a:extLst>
              <a:ext uri="{FF2B5EF4-FFF2-40B4-BE49-F238E27FC236}">
                <a16:creationId xmlns:a16="http://schemas.microsoft.com/office/drawing/2014/main" id="{6BC1CF87-F9DC-4A94-8009-1C80FE7ED289}"/>
              </a:ext>
            </a:extLst>
          </p:cNvPr>
          <p:cNvPicPr/>
          <p:nvPr/>
        </p:nvPicPr>
        <p:blipFill>
          <a:blip r:embed="rId3" cstate="print"/>
          <a:srcRect/>
          <a:stretch>
            <a:fillRect/>
          </a:stretch>
        </p:blipFill>
        <p:spPr bwMode="auto">
          <a:xfrm>
            <a:off x="10131638" y="397641"/>
            <a:ext cx="1357630" cy="1724025"/>
          </a:xfrm>
          <a:prstGeom prst="rect">
            <a:avLst/>
          </a:prstGeom>
          <a:ln>
            <a:noFill/>
          </a:ln>
          <a:effectLst>
            <a:outerShdw blurRad="190500" algn="tl" rotWithShape="0">
              <a:srgbClr val="000000">
                <a:alpha val="70000"/>
              </a:srgbClr>
            </a:outerShdw>
          </a:effectLst>
        </p:spPr>
      </p:pic>
      <p:pic>
        <p:nvPicPr>
          <p:cNvPr id="9" name="圖片 8">
            <a:extLst>
              <a:ext uri="{FF2B5EF4-FFF2-40B4-BE49-F238E27FC236}">
                <a16:creationId xmlns:a16="http://schemas.microsoft.com/office/drawing/2014/main" id="{13393013-4B10-469A-B40F-457D87116079}"/>
              </a:ext>
            </a:extLst>
          </p:cNvPr>
          <p:cNvPicPr/>
          <p:nvPr/>
        </p:nvPicPr>
        <p:blipFill>
          <a:blip r:embed="rId4" cstate="print"/>
          <a:srcRect/>
          <a:stretch>
            <a:fillRect/>
          </a:stretch>
        </p:blipFill>
        <p:spPr bwMode="auto">
          <a:xfrm>
            <a:off x="7108301" y="2409465"/>
            <a:ext cx="1847850" cy="1174115"/>
          </a:xfrm>
          <a:prstGeom prst="rect">
            <a:avLst/>
          </a:prstGeom>
          <a:ln>
            <a:noFill/>
          </a:ln>
          <a:effectLst>
            <a:outerShdw blurRad="190500" algn="tl" rotWithShape="0">
              <a:srgbClr val="000000">
                <a:alpha val="70000"/>
              </a:srgbClr>
            </a:outerShdw>
          </a:effectLst>
        </p:spPr>
      </p:pic>
      <p:pic>
        <p:nvPicPr>
          <p:cNvPr id="11" name="圖片 10">
            <a:extLst>
              <a:ext uri="{FF2B5EF4-FFF2-40B4-BE49-F238E27FC236}">
                <a16:creationId xmlns:a16="http://schemas.microsoft.com/office/drawing/2014/main" id="{73726BF9-132A-4C25-B6FD-B4BB8C87B43F}"/>
              </a:ext>
            </a:extLst>
          </p:cNvPr>
          <p:cNvPicPr/>
          <p:nvPr/>
        </p:nvPicPr>
        <p:blipFill>
          <a:blip r:embed="rId5" cstate="print"/>
          <a:srcRect/>
          <a:stretch>
            <a:fillRect/>
          </a:stretch>
        </p:blipFill>
        <p:spPr bwMode="auto">
          <a:xfrm>
            <a:off x="7069008" y="1044355"/>
            <a:ext cx="1924050" cy="1152525"/>
          </a:xfrm>
          <a:prstGeom prst="rect">
            <a:avLst/>
          </a:prstGeom>
          <a:ln>
            <a:noFill/>
          </a:ln>
          <a:effectLst>
            <a:outerShdw blurRad="190500" algn="tl" rotWithShape="0">
              <a:srgbClr val="000000">
                <a:alpha val="70000"/>
              </a:srgbClr>
            </a:outerShdw>
          </a:effectLst>
        </p:spPr>
      </p:pic>
      <p:sp>
        <p:nvSpPr>
          <p:cNvPr id="2" name="標題 1"/>
          <p:cNvSpPr>
            <a:spLocks noGrp="1"/>
          </p:cNvSpPr>
          <p:nvPr>
            <p:ph type="title"/>
          </p:nvPr>
        </p:nvSpPr>
        <p:spPr>
          <a:xfrm>
            <a:off x="2743200" y="0"/>
            <a:ext cx="5613399" cy="685800"/>
          </a:xfrm>
        </p:spPr>
        <p:txBody>
          <a:bodyPr/>
          <a:lstStyle/>
          <a:p>
            <a:pPr>
              <a:lnSpc>
                <a:spcPct val="100000"/>
              </a:lnSpc>
            </a:pPr>
            <a:r>
              <a:rPr lang="zh-TW" altLang="en-US" dirty="0">
                <a:solidFill>
                  <a:srgbClr val="0033CC"/>
                </a:solidFill>
              </a:rPr>
              <a:t>陀螺儀</a:t>
            </a:r>
            <a:r>
              <a:rPr lang="en-US" altLang="zh-TW" dirty="0">
                <a:solidFill>
                  <a:srgbClr val="0033CC"/>
                </a:solidFill>
              </a:rPr>
              <a:t>-2 Gyroscope</a:t>
            </a:r>
          </a:p>
        </p:txBody>
      </p:sp>
      <p:sp>
        <p:nvSpPr>
          <p:cNvPr id="3" name="矩形 2">
            <a:extLst>
              <a:ext uri="{FF2B5EF4-FFF2-40B4-BE49-F238E27FC236}">
                <a16:creationId xmlns:a16="http://schemas.microsoft.com/office/drawing/2014/main" id="{9288AAEE-BE51-4CB5-96B9-AF98F59BDF79}"/>
              </a:ext>
            </a:extLst>
          </p:cNvPr>
          <p:cNvSpPr/>
          <p:nvPr/>
        </p:nvSpPr>
        <p:spPr>
          <a:xfrm>
            <a:off x="194301" y="4591411"/>
            <a:ext cx="8949699" cy="2526846"/>
          </a:xfrm>
          <a:prstGeom prst="rect">
            <a:avLst/>
          </a:prstGeom>
          <a:solidFill>
            <a:schemeClr val="bg1"/>
          </a:solidFill>
        </p:spPr>
        <p:txBody>
          <a:bodyPr wrap="square">
            <a:spAutoFit/>
          </a:bodyPr>
          <a:lstStyle/>
          <a:p>
            <a:pPr lvl="0">
              <a:lnSpc>
                <a:spcPct val="120000"/>
              </a:lnSpc>
              <a:spcBef>
                <a:spcPts val="600"/>
              </a:spcBef>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lvl="0" indent="-342900">
              <a:lnSpc>
                <a:spcPct val="120000"/>
              </a:lnSpc>
              <a:buFont typeface="Arial" panose="020B0604020202020204" pitchFamily="34" charset="0"/>
              <a:buChar char="•"/>
            </a:pPr>
            <a:r>
              <a:rPr lang="zh-TW" altLang="en-US" sz="2400" dirty="0">
                <a:solidFill>
                  <a:prstClr val="black"/>
                </a:solidFill>
                <a:latin typeface="微軟正黑體" panose="020B0604030504040204" pitchFamily="34" charset="-120"/>
                <a:ea typeface="微軟正黑體" panose="020B0604030504040204" pitchFamily="34" charset="-120"/>
              </a:rPr>
              <a:t>影響實驗的參數</a:t>
            </a:r>
            <a:r>
              <a:rPr lang="en-US" altLang="zh-TW" sz="2400" dirty="0">
                <a:solidFill>
                  <a:prstClr val="black"/>
                </a:solidFill>
                <a:latin typeface="微軟正黑體" panose="020B0604030504040204" pitchFamily="34" charset="-120"/>
                <a:ea typeface="微軟正黑體" panose="020B0604030504040204" pitchFamily="34" charset="-120"/>
              </a:rPr>
              <a:t>?</a:t>
            </a:r>
          </a:p>
          <a:p>
            <a:pPr marL="342900" lvl="0" indent="-342900">
              <a:lnSpc>
                <a:spcPct val="120000"/>
              </a:lnSpc>
              <a:buFont typeface="Arial" panose="020B0604020202020204" pitchFamily="34" charset="0"/>
              <a:buChar char="•"/>
            </a:pPr>
            <a:r>
              <a:rPr lang="zh-TW" altLang="en-US" sz="2400" dirty="0">
                <a:solidFill>
                  <a:prstClr val="black"/>
                </a:solidFill>
                <a:latin typeface="微軟正黑體" panose="020B0604030504040204" pitchFamily="34" charset="-120"/>
                <a:ea typeface="微軟正黑體" panose="020B0604030504040204" pitchFamily="34" charset="-120"/>
              </a:rPr>
              <a:t>有什麼應用</a:t>
            </a:r>
            <a:r>
              <a:rPr lang="en-US" altLang="zh-TW" sz="2400" dirty="0">
                <a:solidFill>
                  <a:prstClr val="black"/>
                </a:solidFill>
                <a:latin typeface="微軟正黑體" panose="020B0604030504040204" pitchFamily="34" charset="-120"/>
                <a:ea typeface="微軟正黑體" panose="020B0604030504040204" pitchFamily="34" charset="-120"/>
              </a:rPr>
              <a:t>?</a:t>
            </a:r>
            <a:r>
              <a:rPr lang="zh-TW" altLang="zh-TW" sz="2400" dirty="0">
                <a:solidFill>
                  <a:prstClr val="black"/>
                </a:solidFill>
                <a:latin typeface="微軟正黑體" panose="020B0604030504040204" pitchFamily="34" charset="-120"/>
                <a:ea typeface="微軟正黑體" panose="020B0604030504040204" pitchFamily="34" charset="-120"/>
              </a:rPr>
              <a:t>導航、方向定位、信號感測器、炮彈的翻轉 等等。</a:t>
            </a:r>
            <a:endParaRPr lang="en-US" altLang="zh-TW" sz="2400" dirty="0">
              <a:solidFill>
                <a:prstClr val="white">
                  <a:lumMod val="65000"/>
                </a:prstClr>
              </a:solidFill>
              <a:latin typeface="微軟正黑體" panose="020B0604030504040204" pitchFamily="34" charset="-120"/>
              <a:ea typeface="微軟正黑體" panose="020B0604030504040204" pitchFamily="34" charset="-120"/>
            </a:endParaRPr>
          </a:p>
          <a:p>
            <a:pPr lvl="0">
              <a:lnSpc>
                <a:spcPct val="120000"/>
              </a:lnSpc>
              <a:spcBef>
                <a:spcPts val="600"/>
              </a:spcBef>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pPr lvl="0"/>
            <a:r>
              <a:rPr lang="en-US" altLang="zh-TW" u="sng" dirty="0">
                <a:solidFill>
                  <a:prstClr val="black"/>
                </a:solidFill>
                <a:latin typeface="微軟正黑體" panose="020B0604030504040204" pitchFamily="34" charset="-120"/>
                <a:ea typeface="微軟正黑體" panose="020B0604030504040204" pitchFamily="34" charset="-120"/>
                <a:hlinkClick r:id="rId6">
                  <a:extLst>
                    <a:ext uri="{A12FA001-AC4F-418D-AE19-62706E023703}">
                      <ahyp:hlinkClr xmlns:ahyp="http://schemas.microsoft.com/office/drawing/2018/hyperlinkcolor" val="tx"/>
                    </a:ext>
                  </a:extLst>
                </a:hlinkClick>
              </a:rPr>
              <a:t>http://big5.lrn.cn/science/surveyknowledge/200711/t20071112_167176.htm</a:t>
            </a:r>
            <a:endParaRPr lang="zh-TW" altLang="zh-TW" dirty="0">
              <a:solidFill>
                <a:prstClr val="black"/>
              </a:solidFill>
              <a:latin typeface="微軟正黑體" panose="020B0604030504040204" pitchFamily="34" charset="-120"/>
              <a:ea typeface="微軟正黑體" panose="020B0604030504040204" pitchFamily="34" charset="-120"/>
            </a:endParaRPr>
          </a:p>
          <a:p>
            <a:pPr lvl="0"/>
            <a:r>
              <a:rPr lang="en-US" altLang="zh-TW" sz="2000" u="sng" dirty="0">
                <a:solidFill>
                  <a:prstClr val="black"/>
                </a:solidFill>
                <a:latin typeface="微軟正黑體" panose="020B0604030504040204" pitchFamily="34" charset="-120"/>
                <a:ea typeface="微軟正黑體" panose="020B0604030504040204" pitchFamily="34" charset="-120"/>
                <a:hlinkClick r:id="rId7">
                  <a:extLst>
                    <a:ext uri="{A12FA001-AC4F-418D-AE19-62706E023703}">
                      <ahyp:hlinkClr xmlns:ahyp="http://schemas.microsoft.com/office/drawing/2018/hyperlinkcolor" val="tx"/>
                    </a:ext>
                  </a:extLst>
                </a:hlinkClick>
              </a:rPr>
              <a:t>http://zh.wikipedia.org/wiki/%E9%99%80%E8%9E%BA%E5%84%80</a:t>
            </a:r>
            <a:endParaRPr lang="en-US" altLang="zh-TW" sz="2000" b="1" dirty="0">
              <a:solidFill>
                <a:srgbClr val="0000FF"/>
              </a:solidFill>
              <a:latin typeface="微軟正黑體" panose="020B0604030504040204" pitchFamily="34" charset="-120"/>
              <a:ea typeface="微軟正黑體" panose="020B0604030504040204" pitchFamily="34" charset="-120"/>
            </a:endParaRPr>
          </a:p>
        </p:txBody>
      </p:sp>
      <p:pic>
        <p:nvPicPr>
          <p:cNvPr id="10" name="圖片 9">
            <a:extLst>
              <a:ext uri="{FF2B5EF4-FFF2-40B4-BE49-F238E27FC236}">
                <a16:creationId xmlns:a16="http://schemas.microsoft.com/office/drawing/2014/main" id="{49303D0D-71C1-4A4F-85B8-69E71E23E339}"/>
              </a:ext>
            </a:extLst>
          </p:cNvPr>
          <p:cNvPicPr/>
          <p:nvPr/>
        </p:nvPicPr>
        <p:blipFill>
          <a:blip r:embed="rId8" cstate="print"/>
          <a:srcRect/>
          <a:stretch>
            <a:fillRect/>
          </a:stretch>
        </p:blipFill>
        <p:spPr bwMode="auto">
          <a:xfrm>
            <a:off x="7611856" y="3776840"/>
            <a:ext cx="1285875" cy="166497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26805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8CC86F-A774-4FC8-87B7-4A255E8C6045}"/>
              </a:ext>
            </a:extLst>
          </p:cNvPr>
          <p:cNvSpPr/>
          <p:nvPr/>
        </p:nvSpPr>
        <p:spPr>
          <a:xfrm>
            <a:off x="251390" y="368077"/>
            <a:ext cx="6621766" cy="6503191"/>
          </a:xfrm>
          <a:prstGeom prst="rect">
            <a:avLst/>
          </a:prstGeom>
          <a:solidFill>
            <a:schemeClr val="bg1"/>
          </a:solidFill>
        </p:spPr>
        <p:txBody>
          <a:bodyPr wrap="square">
            <a:spAutoFit/>
          </a:bodyPr>
          <a:lstStyle/>
          <a:p>
            <a:pPr lvl="0">
              <a:lnSpc>
                <a:spcPct val="110000"/>
              </a:lnSpc>
              <a:spcBef>
                <a:spcPts val="300"/>
              </a:spcBef>
            </a:pPr>
            <a:r>
              <a:rPr lang="zh-TW" altLang="en-US" b="1" dirty="0">
                <a:solidFill>
                  <a:srgbClr val="FF0000"/>
                </a:solidFill>
                <a:latin typeface="微軟正黑體" panose="020B0604030504040204" pitchFamily="34" charset="-120"/>
                <a:ea typeface="微軟正黑體" panose="020B0604030504040204" pitchFamily="34" charset="-120"/>
              </a:rPr>
              <a:t>演示</a:t>
            </a:r>
            <a:r>
              <a:rPr lang="en-US" altLang="zh-TW" b="1" dirty="0">
                <a:solidFill>
                  <a:srgbClr val="FF0000"/>
                </a:solidFill>
                <a:latin typeface="微軟正黑體" panose="020B0604030504040204" pitchFamily="34" charset="-120"/>
                <a:ea typeface="微軟正黑體" panose="020B0604030504040204" pitchFamily="34" charset="-120"/>
              </a:rPr>
              <a:t>(DEMO)</a:t>
            </a:r>
            <a:r>
              <a:rPr lang="zh-TW" altLang="en-US" b="1" dirty="0">
                <a:solidFill>
                  <a:srgbClr val="FF0000"/>
                </a:solidFill>
                <a:latin typeface="微軟正黑體" panose="020B0604030504040204" pitchFamily="34" charset="-120"/>
                <a:ea typeface="微軟正黑體" panose="020B0604030504040204" pitchFamily="34" charset="-120"/>
              </a:rPr>
              <a:t>：</a:t>
            </a:r>
            <a:endParaRPr lang="en-US" altLang="zh-TW" b="1" dirty="0">
              <a:solidFill>
                <a:srgbClr val="FF0000"/>
              </a:solidFill>
              <a:latin typeface="微軟正黑體" panose="020B0604030504040204" pitchFamily="34" charset="-120"/>
              <a:ea typeface="微軟正黑體" panose="020B0604030504040204" pitchFamily="34" charset="-120"/>
            </a:endParaRPr>
          </a:p>
          <a:p>
            <a:pPr>
              <a:lnSpc>
                <a:spcPct val="110000"/>
              </a:lnSpc>
              <a:spcBef>
                <a:spcPts val="300"/>
              </a:spcBef>
            </a:pPr>
            <a:r>
              <a:rPr lang="zh-TW" altLang="en-US" sz="2000" b="1" dirty="0">
                <a:latin typeface="微軟正黑體" panose="020B0604030504040204" pitchFamily="34" charset="-120"/>
                <a:ea typeface="微軟正黑體" panose="020B0604030504040204" pitchFamily="34" charset="-120"/>
              </a:rPr>
              <a:t>一、定向作用 操作方式</a:t>
            </a:r>
          </a:p>
          <a:p>
            <a:pPr marL="457200" lvl="0" indent="-457200" defTabSz="914400">
              <a:lnSpc>
                <a:spcPct val="110000"/>
              </a:lnSpc>
              <a:spcBef>
                <a:spcPts val="300"/>
              </a:spcBef>
              <a:buFont typeface="+mj-lt"/>
              <a:buAutoNum type="arabicPeriod"/>
              <a:defRPr/>
            </a:pPr>
            <a:r>
              <a:rPr lang="zh-TW" altLang="en-US" dirty="0">
                <a:latin typeface="微軟正黑體" panose="020B0604030504040204" pitchFamily="34" charset="-120"/>
                <a:ea typeface="微軟正黑體" panose="020B0604030504040204" pitchFamily="34" charset="-120"/>
              </a:rPr>
              <a:t>將飛輪、</a:t>
            </a:r>
            <a:r>
              <a:rPr lang="en-US" altLang="zh-TW" dirty="0">
                <a:latin typeface="微軟正黑體" panose="020B0604030504040204" pitchFamily="34" charset="-120"/>
                <a:ea typeface="微軟正黑體" panose="020B0604030504040204" pitchFamily="34" charset="-120"/>
              </a:rPr>
              <a:t>U</a:t>
            </a:r>
            <a:r>
              <a:rPr lang="zh-TW" altLang="en-US" dirty="0">
                <a:latin typeface="微軟正黑體" panose="020B0604030504040204" pitchFamily="34" charset="-120"/>
                <a:ea typeface="微軟正黑體" panose="020B0604030504040204" pitchFamily="34" charset="-120"/>
              </a:rPr>
              <a:t>型支架和圓形底盤組裝並調整輪面為鉛直方向，如右圖所示。</a:t>
            </a:r>
            <a:endParaRPr lang="en-US" altLang="zh-TW" dirty="0">
              <a:latin typeface="微軟正黑體" panose="020B0604030504040204" pitchFamily="34" charset="-120"/>
              <a:ea typeface="微軟正黑體" panose="020B0604030504040204" pitchFamily="34" charset="-120"/>
            </a:endParaRPr>
          </a:p>
          <a:p>
            <a:pPr marL="457200" lvl="0" indent="-457200" defTabSz="914400">
              <a:lnSpc>
                <a:spcPct val="110000"/>
              </a:lnSpc>
              <a:spcBef>
                <a:spcPts val="300"/>
              </a:spcBef>
              <a:buFont typeface="Arial" pitchFamily="34" charset="0"/>
              <a:buAutoNum type="arabicPeriod" startAt="2"/>
              <a:defRPr/>
            </a:pPr>
            <a:r>
              <a:rPr lang="zh-TW" altLang="en-US" dirty="0">
                <a:latin typeface="微軟正黑體" panose="020B0604030504040204" pitchFamily="34" charset="-120"/>
                <a:ea typeface="微軟正黑體" panose="020B0604030504040204" pitchFamily="34" charset="-120"/>
              </a:rPr>
              <a:t>輕推</a:t>
            </a:r>
            <a:r>
              <a:rPr lang="en-US" altLang="zh-TW" dirty="0">
                <a:latin typeface="微軟正黑體" panose="020B0604030504040204" pitchFamily="34" charset="-120"/>
                <a:ea typeface="微軟正黑體" panose="020B0604030504040204" pitchFamily="34" charset="-120"/>
              </a:rPr>
              <a:t>U</a:t>
            </a:r>
            <a:r>
              <a:rPr lang="zh-TW" altLang="en-US" dirty="0">
                <a:latin typeface="微軟正黑體" panose="020B0604030504040204" pitchFamily="34" charset="-120"/>
                <a:ea typeface="微軟正黑體" panose="020B0604030504040204" pitchFamily="34" charset="-120"/>
              </a:rPr>
              <a:t>型支架一端，使</a:t>
            </a:r>
            <a:r>
              <a:rPr lang="en-US" altLang="zh-TW" dirty="0">
                <a:latin typeface="微軟正黑體" panose="020B0604030504040204" pitchFamily="34" charset="-120"/>
                <a:ea typeface="微軟正黑體" panose="020B0604030504040204" pitchFamily="34" charset="-120"/>
              </a:rPr>
              <a:t>U</a:t>
            </a:r>
            <a:r>
              <a:rPr lang="zh-TW" altLang="en-US" dirty="0">
                <a:latin typeface="微軟正黑體" panose="020B0604030504040204" pitchFamily="34" charset="-120"/>
                <a:ea typeface="微軟正黑體" panose="020B0604030504040204" pitchFamily="34" charset="-120"/>
              </a:rPr>
              <a:t>型支架帶著飛輪轉動。</a:t>
            </a:r>
            <a:endParaRPr lang="en-US" altLang="zh-TW" dirty="0">
              <a:latin typeface="微軟正黑體" panose="020B0604030504040204" pitchFamily="34" charset="-120"/>
              <a:ea typeface="微軟正黑體" panose="020B0604030504040204" pitchFamily="34" charset="-120"/>
            </a:endParaRPr>
          </a:p>
          <a:p>
            <a:pPr marL="457200" lvl="0" indent="-457200" defTabSz="914400">
              <a:lnSpc>
                <a:spcPct val="110000"/>
              </a:lnSpc>
              <a:spcBef>
                <a:spcPts val="300"/>
              </a:spcBef>
              <a:buFont typeface="Arial" pitchFamily="34" charset="0"/>
              <a:buAutoNum type="arabicPeriod" startAt="3"/>
              <a:defRPr/>
            </a:pPr>
            <a:r>
              <a:rPr lang="zh-TW" altLang="en-US" dirty="0">
                <a:latin typeface="微軟正黑體" panose="020B0604030504040204" pitchFamily="34" charset="-120"/>
                <a:ea typeface="微軟正黑體" panose="020B0604030504040204" pitchFamily="34" charset="-120"/>
              </a:rPr>
              <a:t>將牽引線穿過飛輪軸上之小孔，轉動輪讓繩子在軸上纏繞若干圈。</a:t>
            </a:r>
            <a:endParaRPr lang="en-US" altLang="zh-TW" dirty="0">
              <a:latin typeface="微軟正黑體" panose="020B0604030504040204" pitchFamily="34" charset="-120"/>
              <a:ea typeface="微軟正黑體" panose="020B0604030504040204" pitchFamily="34" charset="-120"/>
            </a:endParaRPr>
          </a:p>
          <a:p>
            <a:pPr marL="457200" lvl="0" indent="-457200" defTabSz="914400">
              <a:lnSpc>
                <a:spcPct val="110000"/>
              </a:lnSpc>
              <a:spcBef>
                <a:spcPts val="300"/>
              </a:spcBef>
              <a:buFont typeface="Arial" pitchFamily="34" charset="0"/>
              <a:buAutoNum type="arabicPeriod" startAt="4"/>
              <a:defRPr/>
            </a:pPr>
            <a:r>
              <a:rPr lang="zh-TW" altLang="en-US" dirty="0">
                <a:latin typeface="微軟正黑體" panose="020B0604030504040204" pitchFamily="34" charset="-120"/>
                <a:ea typeface="微軟正黑體" panose="020B0604030504040204" pitchFamily="34" charset="-120"/>
              </a:rPr>
              <a:t>將飛輪迅速向外抽拉使其快速轉動。</a:t>
            </a:r>
            <a:endParaRPr lang="en-US" altLang="zh-TW" dirty="0">
              <a:latin typeface="微軟正黑體" panose="020B0604030504040204" pitchFamily="34" charset="-120"/>
              <a:ea typeface="微軟正黑體" panose="020B0604030504040204" pitchFamily="34" charset="-120"/>
            </a:endParaRPr>
          </a:p>
          <a:p>
            <a:pPr marL="457200" lvl="0" indent="-457200" defTabSz="914400">
              <a:lnSpc>
                <a:spcPct val="110000"/>
              </a:lnSpc>
              <a:spcBef>
                <a:spcPts val="300"/>
              </a:spcBef>
              <a:buFont typeface="Arial" pitchFamily="34" charset="0"/>
              <a:buAutoNum type="arabicPeriod" startAt="4"/>
              <a:defRPr/>
            </a:pPr>
            <a:r>
              <a:rPr lang="zh-TW" altLang="en-US" dirty="0">
                <a:latin typeface="微軟正黑體" panose="020B0604030504040204" pitchFamily="34" charset="-120"/>
                <a:ea typeface="微軟正黑體" panose="020B0604030504040204" pitchFamily="34" charset="-120"/>
              </a:rPr>
              <a:t>將飛輪放回</a:t>
            </a:r>
            <a:r>
              <a:rPr lang="en-US" altLang="zh-TW" dirty="0">
                <a:latin typeface="微軟正黑體" panose="020B0604030504040204" pitchFamily="34" charset="-120"/>
                <a:ea typeface="微軟正黑體" panose="020B0604030504040204" pitchFamily="34" charset="-120"/>
              </a:rPr>
              <a:t>U</a:t>
            </a:r>
            <a:r>
              <a:rPr lang="zh-TW" altLang="en-US" dirty="0">
                <a:latin typeface="微軟正黑體" panose="020B0604030504040204" pitchFamily="34" charset="-120"/>
                <a:ea typeface="微軟正黑體" panose="020B0604030504040204" pitchFamily="34" charset="-120"/>
              </a:rPr>
              <a:t>型支架，並使其呈鉛直方向。</a:t>
            </a:r>
            <a:endParaRPr lang="en-US" altLang="zh-TW" dirty="0">
              <a:latin typeface="微軟正黑體" panose="020B0604030504040204" pitchFamily="34" charset="-120"/>
              <a:ea typeface="微軟正黑體" panose="020B0604030504040204" pitchFamily="34" charset="-120"/>
            </a:endParaRPr>
          </a:p>
          <a:p>
            <a:pPr marL="457200" lvl="0" indent="-457200" defTabSz="914400">
              <a:lnSpc>
                <a:spcPct val="110000"/>
              </a:lnSpc>
              <a:spcBef>
                <a:spcPts val="300"/>
              </a:spcBef>
              <a:buFont typeface="Arial" pitchFamily="34" charset="0"/>
              <a:buAutoNum type="arabicPeriod" startAt="4"/>
              <a:defRPr/>
            </a:pPr>
            <a:r>
              <a:rPr lang="zh-TW" altLang="en-US" dirty="0">
                <a:latin typeface="微軟正黑體" panose="020B0604030504040204" pitchFamily="34" charset="-120"/>
                <a:ea typeface="微軟正黑體" panose="020B0604030504040204" pitchFamily="34" charset="-120"/>
              </a:rPr>
              <a:t>輕推</a:t>
            </a:r>
            <a:r>
              <a:rPr lang="en-US" altLang="zh-TW" dirty="0">
                <a:latin typeface="微軟正黑體" panose="020B0604030504040204" pitchFamily="34" charset="-120"/>
                <a:ea typeface="微軟正黑體" panose="020B0604030504040204" pitchFamily="34" charset="-120"/>
              </a:rPr>
              <a:t>U</a:t>
            </a:r>
            <a:r>
              <a:rPr lang="zh-TW" altLang="en-US" dirty="0">
                <a:latin typeface="微軟正黑體" panose="020B0604030504040204" pitchFamily="34" charset="-120"/>
                <a:ea typeface="微軟正黑體" panose="020B0604030504040204" pitchFamily="34" charset="-120"/>
              </a:rPr>
              <a:t>型支架一端，將發現它變得較不易轉動。</a:t>
            </a:r>
            <a:endParaRPr lang="en-US" altLang="zh-TW" dirty="0">
              <a:latin typeface="微軟正黑體" panose="020B0604030504040204" pitchFamily="34" charset="-120"/>
              <a:ea typeface="微軟正黑體" panose="020B0604030504040204" pitchFamily="34" charset="-120"/>
            </a:endParaRPr>
          </a:p>
          <a:p>
            <a:pPr defTabSz="914400">
              <a:lnSpc>
                <a:spcPct val="110000"/>
              </a:lnSpc>
              <a:spcBef>
                <a:spcPts val="300"/>
              </a:spcBef>
              <a:defRPr/>
            </a:pPr>
            <a:r>
              <a:rPr lang="zh-TW" altLang="en-US" sz="2000" b="1" dirty="0">
                <a:latin typeface="微軟正黑體" panose="020B0604030504040204" pitchFamily="34" charset="-120"/>
                <a:ea typeface="微軟正黑體" panose="020B0604030504040204" pitchFamily="34" charset="-120"/>
              </a:rPr>
              <a:t>二、穩定作用 操作方式</a:t>
            </a:r>
            <a:endParaRPr lang="en-US" altLang="zh-TW" sz="2000" b="1" dirty="0">
              <a:latin typeface="微軟正黑體" panose="020B0604030504040204" pitchFamily="34" charset="-120"/>
              <a:ea typeface="微軟正黑體" panose="020B0604030504040204" pitchFamily="34" charset="-120"/>
            </a:endParaRPr>
          </a:p>
          <a:p>
            <a:pPr marL="514350" lvl="0" indent="-514350" defTabSz="914400">
              <a:lnSpc>
                <a:spcPct val="110000"/>
              </a:lnSpc>
              <a:spcBef>
                <a:spcPts val="300"/>
              </a:spcBef>
              <a:buFont typeface="+mj-lt"/>
              <a:buAutoNum type="arabicPeriod"/>
              <a:defRPr/>
            </a:pPr>
            <a:r>
              <a:rPr lang="zh-TW" altLang="en-US" dirty="0">
                <a:latin typeface="微軟正黑體" panose="020B0604030504040204" pitchFamily="34" charset="-120"/>
                <a:ea typeface="微軟正黑體" panose="020B0604030504040204" pitchFamily="34" charset="-120"/>
              </a:rPr>
              <a:t>組裝飛輪和可搖擺底座並調整為鉛直</a:t>
            </a:r>
            <a:endParaRPr lang="en-US" altLang="zh-TW" dirty="0">
              <a:latin typeface="微軟正黑體" panose="020B0604030504040204" pitchFamily="34" charset="-120"/>
              <a:ea typeface="微軟正黑體" panose="020B0604030504040204" pitchFamily="34" charset="-120"/>
            </a:endParaRPr>
          </a:p>
          <a:p>
            <a:pPr marL="514350" lvl="0" indent="-514350" defTabSz="914400">
              <a:lnSpc>
                <a:spcPct val="110000"/>
              </a:lnSpc>
              <a:spcBef>
                <a:spcPts val="300"/>
              </a:spcBef>
              <a:defRPr/>
            </a:pPr>
            <a:r>
              <a:rPr lang="zh-TW" altLang="en-US" dirty="0">
                <a:latin typeface="微軟正黑體" panose="020B0604030504040204" pitchFamily="34" charset="-120"/>
                <a:ea typeface="微軟正黑體" panose="020B0604030504040204" pitchFamily="34" charset="-120"/>
              </a:rPr>
              <a:t>       方向，如右圖所示。</a:t>
            </a:r>
            <a:endParaRPr lang="en-US" altLang="zh-TW" dirty="0">
              <a:latin typeface="微軟正黑體" panose="020B0604030504040204" pitchFamily="34" charset="-120"/>
              <a:ea typeface="微軟正黑體" panose="020B0604030504040204" pitchFamily="34" charset="-120"/>
            </a:endParaRPr>
          </a:p>
          <a:p>
            <a:pPr marL="514350" lvl="0" indent="-514350" defTabSz="914400">
              <a:lnSpc>
                <a:spcPct val="110000"/>
              </a:lnSpc>
              <a:spcBef>
                <a:spcPts val="300"/>
              </a:spcBef>
              <a:buFont typeface="Arial" pitchFamily="34" charset="0"/>
              <a:buAutoNum type="arabicPeriod" startAt="2"/>
              <a:defRPr/>
            </a:pPr>
            <a:r>
              <a:rPr lang="zh-TW" altLang="en-US" dirty="0">
                <a:latin typeface="微軟正黑體" panose="020B0604030504040204" pitchFamily="34" charset="-120"/>
                <a:ea typeface="微軟正黑體" panose="020B0604030504040204" pitchFamily="34" charset="-120"/>
              </a:rPr>
              <a:t>輕按可搖擺底座，使其帶著飛輪一起擺動。</a:t>
            </a:r>
            <a:endParaRPr lang="en-US" altLang="zh-TW" dirty="0">
              <a:latin typeface="微軟正黑體" panose="020B0604030504040204" pitchFamily="34" charset="-120"/>
              <a:ea typeface="微軟正黑體" panose="020B0604030504040204" pitchFamily="34" charset="-120"/>
            </a:endParaRPr>
          </a:p>
          <a:p>
            <a:pPr marL="514350" lvl="0" indent="-514350" defTabSz="914400">
              <a:lnSpc>
                <a:spcPct val="110000"/>
              </a:lnSpc>
              <a:spcBef>
                <a:spcPts val="300"/>
              </a:spcBef>
              <a:buFont typeface="Arial" pitchFamily="34" charset="0"/>
              <a:buAutoNum type="arabicPeriod" startAt="3"/>
              <a:defRPr/>
            </a:pPr>
            <a:r>
              <a:rPr lang="zh-TW" altLang="en-US" dirty="0">
                <a:latin typeface="微軟正黑體" panose="020B0604030504040204" pitchFamily="34" charset="-120"/>
                <a:ea typeface="微軟正黑體" panose="020B0604030504040204" pitchFamily="34" charset="-120"/>
              </a:rPr>
              <a:t>將牽引線穿過飛輪軸上小孔，並轉動輪子使繩子於軸上纏繞若干圈。</a:t>
            </a:r>
            <a:endParaRPr lang="en-US" altLang="zh-TW" dirty="0">
              <a:latin typeface="微軟正黑體" panose="020B0604030504040204" pitchFamily="34" charset="-120"/>
              <a:ea typeface="微軟正黑體" panose="020B0604030504040204" pitchFamily="34" charset="-120"/>
            </a:endParaRPr>
          </a:p>
          <a:p>
            <a:pPr marL="514350" lvl="0" indent="-514350" defTabSz="914400">
              <a:lnSpc>
                <a:spcPct val="110000"/>
              </a:lnSpc>
              <a:spcBef>
                <a:spcPts val="300"/>
              </a:spcBef>
              <a:buFont typeface="Arial" pitchFamily="34" charset="0"/>
              <a:buAutoNum type="arabicPeriod" startAt="4"/>
              <a:defRPr/>
            </a:pPr>
            <a:r>
              <a:rPr lang="zh-TW" altLang="en-US" dirty="0">
                <a:latin typeface="微軟正黑體" panose="020B0604030504040204" pitchFamily="34" charset="-120"/>
                <a:ea typeface="微軟正黑體" panose="020B0604030504040204" pitchFamily="34" charset="-120"/>
              </a:rPr>
              <a:t>將飛輪迅速向外抽拉使其快速轉動。</a:t>
            </a:r>
            <a:endParaRPr lang="en-US" altLang="zh-TW" dirty="0">
              <a:latin typeface="微軟正黑體" panose="020B0604030504040204" pitchFamily="34" charset="-120"/>
              <a:ea typeface="微軟正黑體" panose="020B0604030504040204" pitchFamily="34" charset="-120"/>
            </a:endParaRPr>
          </a:p>
          <a:p>
            <a:pPr marL="514350" lvl="0" indent="-514350" defTabSz="914400">
              <a:lnSpc>
                <a:spcPct val="110000"/>
              </a:lnSpc>
              <a:spcBef>
                <a:spcPts val="300"/>
              </a:spcBef>
              <a:buFont typeface="Arial" pitchFamily="34" charset="0"/>
              <a:buAutoNum type="arabicPeriod" startAt="4"/>
              <a:defRPr/>
            </a:pPr>
            <a:r>
              <a:rPr lang="zh-TW" altLang="en-US" dirty="0">
                <a:latin typeface="微軟正黑體" panose="020B0604030504040204" pitchFamily="34" charset="-120"/>
                <a:ea typeface="微軟正黑體" panose="020B0604030504040204" pitchFamily="34" charset="-120"/>
              </a:rPr>
              <a:t>將飛輪放回</a:t>
            </a:r>
            <a:r>
              <a:rPr lang="en-US" altLang="zh-TW" dirty="0">
                <a:latin typeface="微軟正黑體" panose="020B0604030504040204" pitchFamily="34" charset="-120"/>
                <a:ea typeface="微軟正黑體" panose="020B0604030504040204" pitchFamily="34" charset="-120"/>
              </a:rPr>
              <a:t>U</a:t>
            </a:r>
            <a:r>
              <a:rPr lang="zh-TW" altLang="en-US" dirty="0">
                <a:latin typeface="微軟正黑體" panose="020B0604030504040204" pitchFamily="34" charset="-120"/>
                <a:ea typeface="微軟正黑體" panose="020B0604030504040204" pitchFamily="34" charset="-120"/>
              </a:rPr>
              <a:t>型支架，並使其呈鉛直方向。</a:t>
            </a:r>
            <a:endParaRPr lang="en-US" altLang="zh-TW" dirty="0">
              <a:latin typeface="微軟正黑體" panose="020B0604030504040204" pitchFamily="34" charset="-120"/>
              <a:ea typeface="微軟正黑體" panose="020B0604030504040204" pitchFamily="34" charset="-120"/>
            </a:endParaRPr>
          </a:p>
          <a:p>
            <a:pPr marL="514350" lvl="0" indent="-514350" defTabSz="914400">
              <a:lnSpc>
                <a:spcPct val="110000"/>
              </a:lnSpc>
              <a:spcBef>
                <a:spcPts val="300"/>
              </a:spcBef>
              <a:buFont typeface="Arial" pitchFamily="34" charset="0"/>
              <a:buAutoNum type="arabicPeriod" startAt="4"/>
              <a:defRPr/>
            </a:pPr>
            <a:r>
              <a:rPr lang="zh-TW" altLang="en-US" dirty="0">
                <a:latin typeface="微軟正黑體" panose="020B0604030504040204" pitchFamily="34" charset="-120"/>
                <a:ea typeface="微軟正黑體" panose="020B0604030504040204" pitchFamily="34" charset="-120"/>
              </a:rPr>
              <a:t>輕按可搖擺底座一端，發現它變得較不易擺動。 </a:t>
            </a:r>
          </a:p>
        </p:txBody>
      </p:sp>
      <p:sp>
        <p:nvSpPr>
          <p:cNvPr id="8" name="矩形 7">
            <a:hlinkClick r:id="rId2" action="ppaction://hlinksldjump"/>
            <a:extLst>
              <a:ext uri="{FF2B5EF4-FFF2-40B4-BE49-F238E27FC236}">
                <a16:creationId xmlns:a16="http://schemas.microsoft.com/office/drawing/2014/main" id="{A9898957-4C24-4171-A486-2C10FB48B900}"/>
              </a:ext>
            </a:extLst>
          </p:cNvPr>
          <p:cNvSpPr/>
          <p:nvPr/>
        </p:nvSpPr>
        <p:spPr>
          <a:xfrm>
            <a:off x="8316416" y="152077"/>
            <a:ext cx="720000" cy="432000"/>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hlinkClick r:id="rId2" action="ppaction://hlinksldjump"/>
              </a:rPr>
              <a:t>目錄</a:t>
            </a:r>
            <a:endParaRPr lang="zh-TW" altLang="en-US" dirty="0">
              <a:solidFill>
                <a:sysClr val="windowText" lastClr="000000"/>
              </a:solidFill>
            </a:endParaRPr>
          </a:p>
        </p:txBody>
      </p:sp>
      <p:pic>
        <p:nvPicPr>
          <p:cNvPr id="7" name="Picture 1">
            <a:extLst>
              <a:ext uri="{FF2B5EF4-FFF2-40B4-BE49-F238E27FC236}">
                <a16:creationId xmlns:a16="http://schemas.microsoft.com/office/drawing/2014/main" id="{9ED8715E-ACCE-41F3-B2F2-EB36D7C3A77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a:stretch>
        </p:blipFill>
        <p:spPr bwMode="auto">
          <a:xfrm>
            <a:off x="6933316" y="658825"/>
            <a:ext cx="1741162" cy="2522081"/>
          </a:xfrm>
          <a:prstGeom prst="rect">
            <a:avLst/>
          </a:prstGeom>
          <a:noFill/>
          <a:ln w="9525">
            <a:noFill/>
            <a:miter lim="800000"/>
            <a:headEnd/>
            <a:tailEnd/>
          </a:ln>
          <a:effectLst>
            <a:softEdge rad="12700"/>
          </a:effectLst>
        </p:spPr>
      </p:pic>
      <p:pic>
        <p:nvPicPr>
          <p:cNvPr id="9" name="Picture 2">
            <a:extLst>
              <a:ext uri="{FF2B5EF4-FFF2-40B4-BE49-F238E27FC236}">
                <a16:creationId xmlns:a16="http://schemas.microsoft.com/office/drawing/2014/main" id="{08CC474D-C116-4AB8-AD59-DF710E1F255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bwMode="auto">
          <a:xfrm>
            <a:off x="7242882" y="4046580"/>
            <a:ext cx="1430860" cy="1708580"/>
          </a:xfrm>
          <a:prstGeom prst="rect">
            <a:avLst/>
          </a:prstGeom>
          <a:noFill/>
          <a:ln w="9525">
            <a:noFill/>
            <a:miter lim="800000"/>
            <a:headEnd/>
            <a:tailEnd/>
          </a:ln>
        </p:spPr>
      </p:pic>
      <p:sp>
        <p:nvSpPr>
          <p:cNvPr id="10" name="文字方塊 9">
            <a:extLst>
              <a:ext uri="{FF2B5EF4-FFF2-40B4-BE49-F238E27FC236}">
                <a16:creationId xmlns:a16="http://schemas.microsoft.com/office/drawing/2014/main" id="{EB006510-1226-421A-A7BF-0662C6E489E8}"/>
              </a:ext>
            </a:extLst>
          </p:cNvPr>
          <p:cNvSpPr txBox="1"/>
          <p:nvPr/>
        </p:nvSpPr>
        <p:spPr>
          <a:xfrm>
            <a:off x="8256044" y="1255929"/>
            <a:ext cx="787497" cy="400110"/>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飛輪</a:t>
            </a:r>
          </a:p>
        </p:txBody>
      </p:sp>
      <p:sp>
        <p:nvSpPr>
          <p:cNvPr id="11" name="文字方塊 10">
            <a:extLst>
              <a:ext uri="{FF2B5EF4-FFF2-40B4-BE49-F238E27FC236}">
                <a16:creationId xmlns:a16="http://schemas.microsoft.com/office/drawing/2014/main" id="{B3747E7E-00A9-493C-85F6-03598B9D04E5}"/>
              </a:ext>
            </a:extLst>
          </p:cNvPr>
          <p:cNvSpPr txBox="1"/>
          <p:nvPr/>
        </p:nvSpPr>
        <p:spPr>
          <a:xfrm>
            <a:off x="7034552" y="2781415"/>
            <a:ext cx="1579766" cy="400110"/>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zh-TW" altLang="en-US" sz="2000" dirty="0">
                <a:latin typeface="微軟正黑體" panose="020B0604030504040204" pitchFamily="34" charset="-120"/>
                <a:ea typeface="微軟正黑體" panose="020B0604030504040204" pitchFamily="34" charset="-120"/>
              </a:rPr>
              <a:t>圓形底座</a:t>
            </a:r>
          </a:p>
        </p:txBody>
      </p:sp>
      <p:sp>
        <p:nvSpPr>
          <p:cNvPr id="12" name="文字方塊 11">
            <a:extLst>
              <a:ext uri="{FF2B5EF4-FFF2-40B4-BE49-F238E27FC236}">
                <a16:creationId xmlns:a16="http://schemas.microsoft.com/office/drawing/2014/main" id="{E29EF915-F1A7-4874-882A-541FE6623EBB}"/>
              </a:ext>
            </a:extLst>
          </p:cNvPr>
          <p:cNvSpPr txBox="1"/>
          <p:nvPr/>
        </p:nvSpPr>
        <p:spPr>
          <a:xfrm>
            <a:off x="7067225" y="3890005"/>
            <a:ext cx="1715836" cy="400110"/>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可搖擺底座</a:t>
            </a:r>
          </a:p>
        </p:txBody>
      </p:sp>
      <p:sp>
        <p:nvSpPr>
          <p:cNvPr id="13" name="文字方塊 12">
            <a:extLst>
              <a:ext uri="{FF2B5EF4-FFF2-40B4-BE49-F238E27FC236}">
                <a16:creationId xmlns:a16="http://schemas.microsoft.com/office/drawing/2014/main" id="{EEFEA332-5F0C-42B7-8863-39F4E1F0226D}"/>
              </a:ext>
            </a:extLst>
          </p:cNvPr>
          <p:cNvSpPr txBox="1"/>
          <p:nvPr/>
        </p:nvSpPr>
        <p:spPr>
          <a:xfrm>
            <a:off x="6746800" y="3310576"/>
            <a:ext cx="1062979" cy="400110"/>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牽引繩</a:t>
            </a:r>
          </a:p>
        </p:txBody>
      </p:sp>
      <p:pic>
        <p:nvPicPr>
          <p:cNvPr id="14" name="圖片 13">
            <a:extLst>
              <a:ext uri="{FF2B5EF4-FFF2-40B4-BE49-F238E27FC236}">
                <a16:creationId xmlns:a16="http://schemas.microsoft.com/office/drawing/2014/main" id="{CB517D32-AB62-4D45-BAC7-1CC64030CE4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7925143" y="3298824"/>
            <a:ext cx="1186531" cy="392420"/>
          </a:xfrm>
          <a:prstGeom prst="rect">
            <a:avLst/>
          </a:prstGeom>
        </p:spPr>
      </p:pic>
      <p:sp>
        <p:nvSpPr>
          <p:cNvPr id="2" name="標題 1"/>
          <p:cNvSpPr>
            <a:spLocks noGrp="1"/>
          </p:cNvSpPr>
          <p:nvPr>
            <p:ph type="title"/>
          </p:nvPr>
        </p:nvSpPr>
        <p:spPr>
          <a:xfrm>
            <a:off x="2603500" y="0"/>
            <a:ext cx="5753099" cy="584077"/>
          </a:xfrm>
        </p:spPr>
        <p:txBody>
          <a:bodyPr/>
          <a:lstStyle/>
          <a:p>
            <a:pPr>
              <a:lnSpc>
                <a:spcPct val="100000"/>
              </a:lnSpc>
            </a:pPr>
            <a:r>
              <a:rPr lang="zh-TW" altLang="en-US" dirty="0">
                <a:solidFill>
                  <a:srgbClr val="0033CC"/>
                </a:solidFill>
              </a:rPr>
              <a:t>陀螺儀 </a:t>
            </a:r>
            <a:r>
              <a:rPr lang="en-US" altLang="zh-TW" dirty="0">
                <a:solidFill>
                  <a:srgbClr val="0033CC"/>
                </a:solidFill>
              </a:rPr>
              <a:t>-3 Gyroscope</a:t>
            </a:r>
          </a:p>
        </p:txBody>
      </p:sp>
    </p:spTree>
    <p:extLst>
      <p:ext uri="{BB962C8B-B14F-4D97-AF65-F5344CB8AC3E}">
        <p14:creationId xmlns:p14="http://schemas.microsoft.com/office/powerpoint/2010/main" val="1856844973"/>
      </p:ext>
    </p:extLst>
  </p:cSld>
  <p:clrMapOvr>
    <a:masterClrMapping/>
  </p:clrMapOvr>
</p:sld>
</file>

<file path=ppt/theme/theme1.xml><?xml version="1.0" encoding="utf-8"?>
<a:theme xmlns:a="http://schemas.openxmlformats.org/drawingml/2006/main" name="110普物實驗室-3">
  <a:themeElements>
    <a:clrScheme name="自訂 2">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0000CC"/>
      </a:hlink>
      <a:folHlink>
        <a:srgbClr val="AD84C6"/>
      </a:folHlink>
    </a:clrScheme>
    <a:fontScheme name="清大">
      <a:majorFont>
        <a:latin typeface="Calibri Light"/>
        <a:ea typeface="微軟正黑體"/>
        <a:cs typeface=""/>
      </a:majorFont>
      <a:minorFont>
        <a:latin typeface="Calibri"/>
        <a:ea typeface="微軟正黑體"/>
        <a:cs typeface=""/>
      </a:minorFont>
    </a:fontScheme>
    <a:fmtScheme name="回顧">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110普物實驗室-3" id="{B3A81778-9E8C-45A6-B4A9-0E8A9856E5B7}" vid="{906398F9-8B27-45EE-B95E-51477BB626BC}"/>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110普物實驗室-3</Template>
  <TotalTime>20334</TotalTime>
  <Words>5014</Words>
  <Application>Microsoft Office PowerPoint</Application>
  <PresentationFormat>如螢幕大小 (4:3)</PresentationFormat>
  <Paragraphs>498</Paragraphs>
  <Slides>38</Slides>
  <Notes>4</Notes>
  <HiddenSlides>0</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38</vt:i4>
      </vt:variant>
    </vt:vector>
  </HeadingPairs>
  <TitlesOfParts>
    <vt:vector size="49" baseType="lpstr">
      <vt:lpstr>Open Sans</vt:lpstr>
      <vt:lpstr>微軟正黑體</vt:lpstr>
      <vt:lpstr>新細明體</vt:lpstr>
      <vt:lpstr>標楷體</vt:lpstr>
      <vt:lpstr>Arial</vt:lpstr>
      <vt:lpstr>Calibri</vt:lpstr>
      <vt:lpstr>Calibri Light</vt:lpstr>
      <vt:lpstr>Symbol</vt:lpstr>
      <vt:lpstr>Times New Roman</vt:lpstr>
      <vt:lpstr>Wingdings</vt:lpstr>
      <vt:lpstr>110普物實驗室-3</vt:lpstr>
      <vt:lpstr>演示 B</vt:lpstr>
      <vt:lpstr>實驗器材</vt:lpstr>
      <vt:lpstr>雙輪競走(木盤與鐵環) Wooden Plate and Iron Ring</vt:lpstr>
      <vt:lpstr>角動量守恆-1 Conservation of Angular Momentum  with Dumbbells</vt:lpstr>
      <vt:lpstr>角動量守恆-2 Conservation of Angular Momentum with a Wheel</vt:lpstr>
      <vt:lpstr>陀螺儀 -1   Gyroscope</vt:lpstr>
      <vt:lpstr>陀螺儀-2  Gyroscope</vt:lpstr>
      <vt:lpstr>陀螺儀-2 Gyroscope</vt:lpstr>
      <vt:lpstr>陀螺儀 -3 Gyroscope</vt:lpstr>
      <vt:lpstr>翻轉陀螺 Tippe Top</vt:lpstr>
      <vt:lpstr>翻轉陀螺 Tippe Top</vt:lpstr>
      <vt:lpstr>陀螺翻轉流程</vt:lpstr>
      <vt:lpstr>迴轉石 Rattleback</vt:lpstr>
      <vt:lpstr>迴轉石 Rattleback</vt:lpstr>
      <vt:lpstr>尤拉盤/歐拉盤Euler’s Disk </vt:lpstr>
      <vt:lpstr>尤拉盤/歐拉盤Euler’s Disk </vt:lpstr>
      <vt:lpstr>馬克斯威爾輪 Maxwell Wheel</vt:lpstr>
      <vt:lpstr>溜溜球（yo-yo）</vt:lpstr>
      <vt:lpstr>轉蛋 FTOP (PhiTOP)</vt:lpstr>
      <vt:lpstr>大環轉小環 Chatter-ring</vt:lpstr>
      <vt:lpstr>大環轉小環 Chatter-ring</vt:lpstr>
      <vt:lpstr>流動環 Toroflux (又稱flow ring)</vt:lpstr>
      <vt:lpstr>重力旋轉存錢筒 Vortex bank</vt:lpstr>
      <vt:lpstr>重力旋轉存錢筒 Vortex bank</vt:lpstr>
      <vt:lpstr>混沌擺 Swinging Sticks,  Pendulum perpetual motion machine</vt:lpstr>
      <vt:lpstr>太空溜溜球 Astrojax</vt:lpstr>
      <vt:lpstr>喜結良緣-鐵鍊栓環 (Make a good match)</vt:lpstr>
      <vt:lpstr>十字鎖  Wooden Centrifugal Puzzle Cross Sticks - Wood Brain Teaser</vt:lpstr>
      <vt:lpstr>向心轉盤</vt:lpstr>
      <vt:lpstr> 離心轉珠 Centrifugal Force Puzzle</vt:lpstr>
      <vt:lpstr>向心力悖論 Centripetal Force Paradox</vt:lpstr>
      <vt:lpstr>離心軌道 Centrifugal Orbit</vt:lpstr>
      <vt:lpstr>進退啞鈴 (Dumbbells)</vt:lpstr>
      <vt:lpstr>進退啞鈴(Dumbbells)</vt:lpstr>
      <vt:lpstr>進退啞鈴(Dumbbells)</vt:lpstr>
      <vt:lpstr>轉不停的陀螺  (Quark -The Amazing Non Stop Top)</vt:lpstr>
      <vt:lpstr>參考網頁</vt:lpstr>
      <vt:lpstr>指尖陀螺（fidget spinner）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演示 B</dc:title>
  <dc:creator>W1111</dc:creator>
  <cp:lastModifiedBy>USER</cp:lastModifiedBy>
  <cp:revision>172</cp:revision>
  <cp:lastPrinted>2024-10-04T07:36:58Z</cp:lastPrinted>
  <dcterms:created xsi:type="dcterms:W3CDTF">2024-09-13T02:57:42Z</dcterms:created>
  <dcterms:modified xsi:type="dcterms:W3CDTF">2024-10-04T07:44:58Z</dcterms:modified>
</cp:coreProperties>
</file>